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7" r:id="rId2"/>
    <p:sldId id="2134805727" r:id="rId3"/>
    <p:sldId id="5054" r:id="rId4"/>
    <p:sldId id="260" r:id="rId5"/>
    <p:sldId id="362" r:id="rId6"/>
    <p:sldId id="2134805728" r:id="rId7"/>
    <p:sldId id="2134805729" r:id="rId8"/>
    <p:sldId id="2134805730" r:id="rId9"/>
    <p:sldId id="2134805731" r:id="rId10"/>
    <p:sldId id="2076137130" r:id="rId11"/>
    <p:sldId id="2134805732" r:id="rId12"/>
    <p:sldId id="2134805734" r:id="rId13"/>
    <p:sldId id="2134805735" r:id="rId14"/>
    <p:sldId id="2134805737" r:id="rId15"/>
    <p:sldId id="2134805738" r:id="rId16"/>
    <p:sldId id="2134805733" r:id="rId17"/>
    <p:sldId id="2076137127" r:id="rId18"/>
    <p:sldId id="2134805717" r:id="rId19"/>
    <p:sldId id="2134805711" r:id="rId20"/>
    <p:sldId id="5041" r:id="rId21"/>
    <p:sldId id="4971" r:id="rId22"/>
    <p:sldId id="5042" r:id="rId23"/>
    <p:sldId id="2630" r:id="rId24"/>
    <p:sldId id="2631" r:id="rId25"/>
    <p:sldId id="2632" r:id="rId26"/>
    <p:sldId id="2134805741" r:id="rId27"/>
    <p:sldId id="2134805742" r:id="rId28"/>
    <p:sldId id="2134805743" r:id="rId29"/>
    <p:sldId id="2589" r:id="rId30"/>
    <p:sldId id="2636" r:id="rId31"/>
    <p:sldId id="2587" r:id="rId32"/>
    <p:sldId id="2591" r:id="rId33"/>
    <p:sldId id="2584" r:id="rId34"/>
    <p:sldId id="2576" r:id="rId35"/>
    <p:sldId id="2586" r:id="rId36"/>
    <p:sldId id="2625" r:id="rId37"/>
    <p:sldId id="2543" r:id="rId38"/>
    <p:sldId id="2578" r:id="rId39"/>
    <p:sldId id="1993" r:id="rId40"/>
    <p:sldId id="2134805714" r:id="rId41"/>
    <p:sldId id="2134805745" r:id="rId42"/>
    <p:sldId id="2542" r:id="rId43"/>
    <p:sldId id="2544" r:id="rId44"/>
    <p:sldId id="2546" r:id="rId45"/>
    <p:sldId id="2548" r:id="rId46"/>
    <p:sldId id="2550" r:id="rId47"/>
    <p:sldId id="2552" r:id="rId48"/>
    <p:sldId id="2572" r:id="rId49"/>
    <p:sldId id="2134805746" r:id="rId50"/>
    <p:sldId id="2570" r:id="rId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5054"/>
            <p14:sldId id="260"/>
            <p14:sldId id="362"/>
            <p14:sldId id="2134805728"/>
            <p14:sldId id="2134805729"/>
            <p14:sldId id="2134805730"/>
            <p14:sldId id="2134805731"/>
            <p14:sldId id="2076137130"/>
            <p14:sldId id="2134805732"/>
            <p14:sldId id="2134805734"/>
            <p14:sldId id="2134805735"/>
            <p14:sldId id="2134805737"/>
            <p14:sldId id="2134805738"/>
            <p14:sldId id="2134805733"/>
            <p14:sldId id="2076137127"/>
          </p14:sldIdLst>
        </p14:section>
        <p14:section name="Microsoft 365 Defender" id="{9A603BEC-B55F-47B6-8AC7-F7BEBBCECE4F}">
          <p14:sldIdLst>
            <p14:sldId id="2134805717"/>
            <p14:sldId id="2134805711"/>
            <p14:sldId id="5041"/>
            <p14:sldId id="4971"/>
            <p14:sldId id="5042"/>
            <p14:sldId id="2630"/>
            <p14:sldId id="2631"/>
            <p14:sldId id="2632"/>
            <p14:sldId id="2134805741"/>
            <p14:sldId id="2134805742"/>
            <p14:sldId id="2134805743"/>
            <p14:sldId id="2589"/>
            <p14:sldId id="2636"/>
            <p14:sldId id="2587"/>
            <p14:sldId id="2591"/>
            <p14:sldId id="2584"/>
            <p14:sldId id="2576"/>
            <p14:sldId id="2586"/>
          </p14:sldIdLst>
        </p14:section>
        <p14:section name="Microsoft Defender for Cloud" id="{BBCB4698-006C-49C2-9673-DC380C37FCC5}">
          <p14:sldIdLst>
            <p14:sldId id="2625"/>
            <p14:sldId id="2543"/>
            <p14:sldId id="2578"/>
          </p14:sldIdLst>
        </p14:section>
        <p14:section name="Microsoft Sentinel" id="{BC4C9ED7-F076-4178-9D47-6DC7EC682F25}">
          <p14:sldIdLst>
            <p14:sldId id="1993"/>
            <p14:sldId id="2134805714"/>
            <p14:sldId id="2134805745"/>
            <p14:sldId id="2542"/>
            <p14:sldId id="2544"/>
            <p14:sldId id="2546"/>
            <p14:sldId id="2548"/>
            <p14:sldId id="2550"/>
            <p14:sldId id="2552"/>
            <p14:sldId id="2572"/>
            <p14:sldId id="2134805746"/>
            <p14:sldId id="257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C4A35-E9B6-3146-066A-4404D53655C8}" name="scsjcain84" initials="sc" userId="S::scsjcain84_gmail.com#ext#@pearsoneducationinc.onmicrosoft.com::4399dd98-ee8b-4212-9001-7919755a326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7E58B-80CF-43A6-942C-A2831214FCD8}" v="252" dt="2021-08-06T13:48:56.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748" autoAdjust="0"/>
    <p:restoredTop sz="95256" autoAdjust="0"/>
  </p:normalViewPr>
  <p:slideViewPr>
    <p:cSldViewPr snapToGrid="0" snapToObjects="1">
      <p:cViewPr varScale="1">
        <p:scale>
          <a:sx n="146" d="100"/>
          <a:sy n="146" d="100"/>
        </p:scale>
        <p:origin x="762" y="126"/>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582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Thu, 8/25/2022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nam06.safelinks.protection.outlook.com/?url=https%3A%2F%2Faka.ms%2FAzureSentinel_SOC_InteractiveGuide&amp;data=04%7C01%7Cbneeb%40microsoft.com%7C98dc4cac868544a62cef08d8fa277ff7%7C72f988bf86f141af91ab2d7cd011db47%7C1%7C0%7C637534394846296959%7CUnknown%7CTWFpbGZsb3d8eyJWIjoiMC4wLjAwMDAiLCJQIjoiV2luMzIiLCJBTiI6Ik1haWwiLCJXVCI6Mn0%3D%7C1000&amp;sdata=23u7hRWe9V2Wa3yXS9dyVbHTU9aUo1tmdQjSWmKBl8Y%3D&amp;reserved=0"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828743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469652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Attack simulators to generate Incidents for demonstration purposes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Supporting videos for instructor or student use:</a:t>
            </a:r>
          </a:p>
          <a:p>
            <a:endParaRPr lang="en-US" sz="900" dirty="0"/>
          </a:p>
          <a:p>
            <a:r>
              <a:rPr lang="en-US" sz="900" b="1" dirty="0"/>
              <a:t>Microsoft Defender for Endpoint: Using the new alert experience</a:t>
            </a:r>
          </a:p>
          <a:p>
            <a:r>
              <a:rPr lang="en-US" sz="900" dirty="0"/>
              <a:t>https://www.microsoft.com/en-us/videoplayer/embed/RE4yiO5?rel=0&amp;postJsllMsg=true</a:t>
            </a:r>
          </a:p>
          <a:p>
            <a:r>
              <a:rPr lang="en-US" sz="900" dirty="0"/>
              <a:t>(3 minutes)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043068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t>Resources for instructors to use at their discretion: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Demo link: https://www.microsoft.com/videoplayer/embed/RE4bOeh?rel=0</a:t>
            </a:r>
            <a:endParaRPr lang="en-IN"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Follow the annotations and blinking circle for where to click.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Time required: </a:t>
            </a:r>
            <a:r>
              <a:rPr lang="en-US" u="sng" dirty="0"/>
              <a:t>4 minutes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Thu, 8/25/2022 7:08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3174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747001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086560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917986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dirty="0">
                <a:solidFill>
                  <a:srgbClr val="E6E6E6"/>
                </a:solidFill>
                <a:effectLst/>
                <a:latin typeface="Segoe UI" panose="020B0502040204020203" pitchFamily="34" charset="0"/>
              </a:rPr>
              <a:t>The following list describes the illustration steps.</a:t>
            </a:r>
          </a:p>
          <a:p>
            <a:pPr algn="l"/>
            <a:r>
              <a:rPr lang="en-US" sz="2000" b="0" i="0" dirty="0">
                <a:solidFill>
                  <a:srgbClr val="E6E6E6"/>
                </a:solidFill>
                <a:effectLst/>
                <a:latin typeface="Segoe UI" panose="020B0502040204020203" pitchFamily="34" charset="0"/>
              </a:rPr>
              <a:t>1- Devices are on-boarded through one of the supported management tools.</a:t>
            </a:r>
          </a:p>
          <a:p>
            <a:pPr algn="l"/>
            <a:r>
              <a:rPr lang="en-US" sz="2000" b="0" i="0" dirty="0">
                <a:solidFill>
                  <a:srgbClr val="E6E6E6"/>
                </a:solidFill>
                <a:effectLst/>
                <a:latin typeface="Segoe UI" panose="020B0502040204020203" pitchFamily="34" charset="0"/>
              </a:rPr>
              <a:t>2- On-boarded devices provide and respond to Microsoft Defender for Endpoint signal data.</a:t>
            </a:r>
          </a:p>
          <a:p>
            <a:pPr algn="l"/>
            <a:r>
              <a:rPr lang="en-US" sz="2000" b="0" i="0" dirty="0">
                <a:solidFill>
                  <a:srgbClr val="E6E6E6"/>
                </a:solidFill>
                <a:effectLst/>
                <a:latin typeface="Segoe UI" panose="020B0502040204020203" pitchFamily="34" charset="0"/>
              </a:rPr>
              <a:t>3- Managed devices are joined and/or enrolled in Azure Active Directory.</a:t>
            </a:r>
          </a:p>
          <a:p>
            <a:pPr algn="l"/>
            <a:r>
              <a:rPr lang="en-US" sz="2000" b="0" i="0" dirty="0">
                <a:solidFill>
                  <a:srgbClr val="E6E6E6"/>
                </a:solidFill>
                <a:effectLst/>
                <a:latin typeface="Segoe UI" panose="020B0502040204020203" pitchFamily="34" charset="0"/>
              </a:rPr>
              <a:t>4- Domain-joined Windows devices are synchronized to Azure Active Directory using Azure Active Directory Connect.</a:t>
            </a:r>
          </a:p>
          <a:p>
            <a:pPr algn="l"/>
            <a:r>
              <a:rPr lang="en-US" sz="2000" b="0" i="0" dirty="0">
                <a:solidFill>
                  <a:srgbClr val="E6E6E6"/>
                </a:solidFill>
                <a:effectLst/>
                <a:latin typeface="Segoe UI" panose="020B0502040204020203" pitchFamily="34" charset="0"/>
              </a:rPr>
              <a:t>5- Microsoft Defender for Endpoint alerts, investigations, and responses are managed in Microsoft 365 Defender.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Supporting videos for instructor or student use as appropriate: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kern="1200" dirty="0">
                <a:solidFill>
                  <a:schemeClr val="tx1"/>
                </a:solidFill>
                <a:effectLst/>
                <a:latin typeface="Segoe UI Light" pitchFamily="34" charset="0"/>
                <a:ea typeface="+mn-ea"/>
                <a:cs typeface="+mn-cs"/>
              </a:rPr>
              <a:t>Video: Microsoft Defender for Endpoint – Advanced hunting</a:t>
            </a:r>
          </a:p>
          <a:p>
            <a:r>
              <a:rPr lang="en-US" sz="900" dirty="0"/>
              <a:t>https://www.microsoft.com/en-us/videoplayer/embed/RE4bGqo</a:t>
            </a:r>
          </a:p>
          <a:p>
            <a:r>
              <a:rPr lang="en-US" sz="900" dirty="0"/>
              <a:t>(6 minutes)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061292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Instructor demonstration:</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Endpoint Manager admin center</a:t>
            </a:r>
          </a:p>
          <a:p>
            <a:pPr marL="342900" indent="-342900">
              <a:spcAft>
                <a:spcPts val="600"/>
              </a:spcAft>
              <a:buFont typeface="Arial" panose="020B0604020202020204" pitchFamily="34" charset="0"/>
              <a:buChar char="•"/>
            </a:pPr>
            <a:r>
              <a:rPr lang="en-US" dirty="0">
                <a:latin typeface="Segoe UI" panose="020B0502040204020203" pitchFamily="34" charset="0"/>
              </a:rPr>
              <a:t>Endpoint security policies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Thu, 8/25/2022 7:08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727816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772473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902106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717093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Supporting videos for instructor or student use:</a:t>
            </a:r>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200" dirty="0">
                <a:solidFill>
                  <a:schemeClr val="tx1"/>
                </a:solidFill>
                <a:effectLst/>
                <a:latin typeface="Segoe UI Light" pitchFamily="34" charset="0"/>
                <a:ea typeface="+mn-ea"/>
                <a:cs typeface="+mn-cs"/>
              </a:rPr>
              <a:t>Interactive guide: Detect and respond to modern attacks with unified SIEM and </a:t>
            </a:r>
            <a:r>
              <a:rPr lang="en-US" sz="800" b="1" kern="1200">
                <a:solidFill>
                  <a:schemeClr val="tx1"/>
                </a:solidFill>
                <a:effectLst/>
                <a:latin typeface="Segoe UI Light" pitchFamily="34" charset="0"/>
                <a:ea typeface="+mn-ea"/>
                <a:cs typeface="+mn-cs"/>
              </a:rPr>
              <a:t>XDR capabilities</a:t>
            </a:r>
            <a:endParaRPr lang="en-US" sz="800" b="1" kern="1200" dirty="0">
              <a:solidFill>
                <a:schemeClr val="tx1"/>
              </a:solidFill>
              <a:effectLst/>
              <a:latin typeface="Segoe UI Light" pitchFamily="34" charset="0"/>
              <a:ea typeface="+mn-ea"/>
              <a:cs typeface="+mn-cs"/>
            </a:endParaRPr>
          </a:p>
          <a:p>
            <a:r>
              <a:rPr lang="en-US" sz="1800" u="sng" dirty="0">
                <a:solidFill>
                  <a:srgbClr val="0563C1"/>
                </a:solidFill>
                <a:effectLst/>
                <a:latin typeface="Calibri" panose="020F0502020204030204" pitchFamily="34" charset="0"/>
                <a:ea typeface="Times New Roman" panose="02020603050405020304" pitchFamily="18" charset="0"/>
                <a:hlinkClick r:id="rId3"/>
              </a:rPr>
              <a:t>https://aka.ms/AzureSentinel_SOC_InteractiveGuide</a:t>
            </a:r>
            <a:endParaRPr lang="en-US" sz="1800" u="sng" dirty="0">
              <a:solidFill>
                <a:srgbClr val="0563C1"/>
              </a:solidFill>
              <a:effectLst/>
              <a:latin typeface="Calibri" panose="020F0502020204030204" pitchFamily="34" charset="0"/>
              <a:ea typeface="Times New Roman" panose="02020603050405020304" pitchFamily="18" charset="0"/>
            </a:endParaRPr>
          </a:p>
          <a:p>
            <a:r>
              <a:rPr lang="en-US" sz="800" dirty="0"/>
              <a:t>(15 minutes)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49412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KQL query is a read-only request to process data and return results. The request is stated in plain text, using a data-flow model designed to make the syntax easy to read, write, and automate. The query uses schema entities organized in a hierarchy similar to SQL's: databases, tables, and columns.</a:t>
            </a:r>
          </a:p>
          <a:p>
            <a:endParaRPr lang="en-US" dirty="0"/>
          </a:p>
          <a:p>
            <a:r>
              <a:rPr lang="en-US" b="0" i="0" dirty="0">
                <a:solidFill>
                  <a:srgbClr val="E3E3E3"/>
                </a:solidFill>
                <a:effectLst/>
                <a:latin typeface="Segoe UI" panose="020B0502040204020203" pitchFamily="34" charset="0"/>
              </a:rPr>
              <a:t>It is essential to understand how the results flow through the pipe "|". Everything on the left of the pipe is processed then passed to the right of the pipe.</a:t>
            </a:r>
          </a:p>
          <a:p>
            <a:endParaRPr lang="en-US" b="0" i="0" dirty="0">
              <a:solidFill>
                <a:srgbClr val="E3E3E3"/>
              </a:solidFill>
              <a:effectLst/>
              <a:latin typeface="Segoe UI" panose="020B0502040204020203" pitchFamily="34" charset="0"/>
            </a:endParaRPr>
          </a:p>
          <a:p>
            <a:r>
              <a:rPr lang="en-US" b="1" dirty="0"/>
              <a:t>Instructor demonstration: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Access the Log Analytics demo environment</a:t>
            </a:r>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Query Window</a:t>
            </a:r>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538833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Declare and reuse variables</a:t>
            </a:r>
          </a:p>
          <a:p>
            <a:pPr algn="l"/>
            <a:r>
              <a:rPr lang="en-US" b="0" i="0" dirty="0">
                <a:solidFill>
                  <a:srgbClr val="E3E3E3"/>
                </a:solidFill>
                <a:effectLst/>
                <a:latin typeface="Segoe UI" panose="020B0502040204020203" pitchFamily="34" charset="0"/>
              </a:rPr>
              <a:t>Declare dynamic tables or lists</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342320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419939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894768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Demonstrate the extend operator</a:t>
            </a:r>
            <a:br>
              <a:rPr lang="en-US" dirty="0"/>
            </a:br>
            <a:endParaRPr lang="en-US" dirty="0"/>
          </a:p>
          <a:p>
            <a:endParaRPr lang="en-US" dirty="0"/>
          </a:p>
          <a:p>
            <a:r>
              <a:rPr lang="en-US" dirty="0" err="1"/>
              <a:t>SecurityAlert</a:t>
            </a:r>
            <a:endParaRPr lang="en-US" dirty="0"/>
          </a:p>
          <a:p>
            <a:r>
              <a:rPr lang="en-US" dirty="0"/>
              <a:t>| where </a:t>
            </a:r>
            <a:r>
              <a:rPr lang="en-US" dirty="0" err="1"/>
              <a:t>TimeGenerated</a:t>
            </a:r>
            <a:r>
              <a:rPr lang="en-US" dirty="0"/>
              <a:t> &gt; ago(7d)</a:t>
            </a:r>
          </a:p>
          <a:p>
            <a:r>
              <a:rPr lang="en-US" dirty="0"/>
              <a:t>| extend </a:t>
            </a:r>
            <a:r>
              <a:rPr lang="en-US" dirty="0" err="1"/>
              <a:t>severityOrder</a:t>
            </a:r>
            <a:r>
              <a:rPr lang="en-US" dirty="0"/>
              <a:t> = case (</a:t>
            </a:r>
          </a:p>
          <a:p>
            <a:r>
              <a:rPr lang="en-US" dirty="0"/>
              <a:t>    </a:t>
            </a:r>
            <a:r>
              <a:rPr lang="en-US" dirty="0" err="1"/>
              <a:t>AlertSeverity</a:t>
            </a:r>
            <a:r>
              <a:rPr lang="en-US" dirty="0"/>
              <a:t> == "High", 3,</a:t>
            </a:r>
          </a:p>
          <a:p>
            <a:r>
              <a:rPr lang="en-US" dirty="0"/>
              <a:t>    </a:t>
            </a:r>
            <a:r>
              <a:rPr lang="en-US" dirty="0" err="1"/>
              <a:t>AlertSeverity</a:t>
            </a:r>
            <a:r>
              <a:rPr lang="en-US" dirty="0"/>
              <a:t> == "Medium", 2, </a:t>
            </a:r>
          </a:p>
          <a:p>
            <a:r>
              <a:rPr lang="en-US" dirty="0"/>
              <a:t>    </a:t>
            </a:r>
            <a:r>
              <a:rPr lang="en-US" dirty="0" err="1"/>
              <a:t>AlertSeverity</a:t>
            </a:r>
            <a:r>
              <a:rPr lang="en-US" dirty="0"/>
              <a:t> == "Low", 1,</a:t>
            </a:r>
          </a:p>
          <a:p>
            <a:r>
              <a:rPr lang="en-US" dirty="0"/>
              <a:t>    </a:t>
            </a:r>
            <a:r>
              <a:rPr lang="en-US" dirty="0" err="1"/>
              <a:t>AlertSeverity</a:t>
            </a:r>
            <a:r>
              <a:rPr lang="en-US" dirty="0"/>
              <a:t> == "Informational", 0,</a:t>
            </a:r>
          </a:p>
          <a:p>
            <a:r>
              <a:rPr lang="en-US" dirty="0"/>
              <a:t>    -1)</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594942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83568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521745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br>
              <a:rPr lang="en-US" dirty="0"/>
            </a:br>
            <a:r>
              <a:rPr lang="en-US" dirty="0"/>
              <a:t>Instructor:  Demonstrate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rPr>
              <a:t>join</a:t>
            </a:r>
            <a:r>
              <a:rPr lang="en-US" dirty="0">
                <a:latin typeface="Segoe UI" panose="020B0502040204020203" pitchFamily="34" charset="0"/>
                <a:cs typeface="Segoe UI" panose="020B0502040204020203" pitchFamily="34" charset="0"/>
              </a:rPr>
              <a:t> operator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419556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br>
              <a:rPr lang="en-US" dirty="0"/>
            </a:br>
            <a:r>
              <a:rPr lang="en-US" dirty="0"/>
              <a:t>Instructor:  Demonstrate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rPr>
              <a:t>join</a:t>
            </a:r>
            <a:r>
              <a:rPr lang="en-US" dirty="0">
                <a:latin typeface="Segoe UI" panose="020B0502040204020203" pitchFamily="34" charset="0"/>
                <a:cs typeface="Segoe UI" panose="020B0502040204020203" pitchFamily="34" charset="0"/>
              </a:rPr>
              <a:t> operator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493056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731962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16</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581200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828743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469652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581200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dirty="0"/>
              <a:t>Text layout: four rows</a:t>
            </a:r>
          </a:p>
        </p:txBody>
      </p:sp>
      <p:sp>
        <p:nvSpPr>
          <p:cNvPr id="5" name="Text Placeholder 4"/>
          <p:cNvSpPr>
            <a:spLocks noGrp="1"/>
          </p:cNvSpPr>
          <p:nvPr>
            <p:ph type="body" sz="quarter" idx="11" hasCustomPrompt="1"/>
          </p:nvPr>
        </p:nvSpPr>
        <p:spPr>
          <a:xfrm>
            <a:off x="1042095" y="1092672"/>
            <a:ext cx="7787924" cy="582930"/>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14393944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313983" y="876300"/>
            <a:ext cx="8505950" cy="230833"/>
          </a:xfrm>
          <a:prstGeom prst="rect">
            <a:avLst/>
          </a:prstGeom>
        </p:spPr>
        <p:txBody>
          <a:bodyPr vert="horz" lIns="0" tIns="0" rIns="0" bIns="0" rtlCol="0">
            <a:spAutoFit/>
          </a:bodyPr>
          <a:lstStyle>
            <a:lvl1pPr>
              <a:defRPr lang="en-US" sz="1500" dirty="0"/>
            </a:lvl1pPr>
          </a:lstStyle>
          <a:p>
            <a:pPr lvl="0"/>
            <a:r>
              <a:rPr lang="en-US"/>
              <a:t>Add text here</a:t>
            </a:r>
          </a:p>
        </p:txBody>
      </p:sp>
      <p:sp>
        <p:nvSpPr>
          <p:cNvPr id="5" name="Text Placeholder 4"/>
          <p:cNvSpPr>
            <a:spLocks noGrp="1"/>
          </p:cNvSpPr>
          <p:nvPr>
            <p:ph type="body" sz="quarter" idx="11" hasCustomPrompt="1"/>
          </p:nvPr>
        </p:nvSpPr>
        <p:spPr>
          <a:xfrm>
            <a:off x="1042095" y="1470992"/>
            <a:ext cx="7787924" cy="319865"/>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052326" y="1866176"/>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5" y="1941496"/>
            <a:ext cx="7787924" cy="319865"/>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052326" y="2336680"/>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5" y="2411999"/>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052326" y="2807183"/>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042095" y="2882503"/>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052326" y="3277687"/>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042095" y="3353006"/>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052326" y="3748190"/>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042095" y="3823510"/>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13169902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313983" y="876300"/>
            <a:ext cx="8505950" cy="230833"/>
          </a:xfrm>
          <a:prstGeom prst="rect">
            <a:avLst/>
          </a:prstGeom>
        </p:spPr>
        <p:txBody>
          <a:bodyPr lIns="0" tIns="0" rIns="0" bIns="0"/>
          <a:lstStyle>
            <a:lvl1pPr>
              <a:defRPr sz="1500"/>
            </a:lvl1pPr>
          </a:lstStyle>
          <a:p>
            <a:pPr lvl="0"/>
            <a:r>
              <a:rPr lang="en-US"/>
              <a:t>Add text here</a:t>
            </a:r>
          </a:p>
        </p:txBody>
      </p:sp>
      <p:sp>
        <p:nvSpPr>
          <p:cNvPr id="5" name="Text Placeholder 4"/>
          <p:cNvSpPr>
            <a:spLocks noGrp="1"/>
          </p:cNvSpPr>
          <p:nvPr>
            <p:ph type="body" sz="quarter" idx="11" hasCustomPrompt="1"/>
          </p:nvPr>
        </p:nvSpPr>
        <p:spPr>
          <a:xfrm>
            <a:off x="1042094" y="1138814"/>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042095" y="1697549"/>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4" y="1762507"/>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042095" y="2321241"/>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4" y="2386199"/>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042095" y="2944934"/>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042094" y="3009892"/>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042095" y="3568626"/>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042094" y="3633586"/>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5534956" y="1138814"/>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5534958" y="1697549"/>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5534956" y="1762507"/>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5534958" y="2321241"/>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5534956" y="2386199"/>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5534958" y="2944934"/>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5534956" y="3009892"/>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5534958" y="3568626"/>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5534956" y="3633586"/>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319198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a:t>Text layout: three rows</a:t>
            </a:r>
          </a:p>
        </p:txBody>
      </p:sp>
      <p:sp>
        <p:nvSpPr>
          <p:cNvPr id="14" name="Text Placeholder 4"/>
          <p:cNvSpPr>
            <a:spLocks noGrp="1"/>
          </p:cNvSpPr>
          <p:nvPr>
            <p:ph type="body" sz="quarter" idx="15" hasCustomPrompt="1"/>
          </p:nvPr>
        </p:nvSpPr>
        <p:spPr>
          <a:xfrm>
            <a:off x="313982" y="1092672"/>
            <a:ext cx="8505951" cy="402882"/>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800" b="0">
                <a:solidFill>
                  <a:schemeClr val="tx1"/>
                </a:solidFill>
                <a:latin typeface="+mj-lt"/>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324067" y="1495554"/>
            <a:ext cx="2737768" cy="150495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3208158" y="1495554"/>
            <a:ext cx="2737768" cy="150495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6092250" y="1495554"/>
            <a:ext cx="2737768" cy="150495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9719361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2" y="330371"/>
            <a:ext cx="8516036" cy="546336"/>
          </a:xfrm>
          <a:prstGeom prst="rect">
            <a:avLst/>
          </a:prstGeom>
        </p:spPr>
        <p:txBody>
          <a:bodyPr/>
          <a:lstStyle>
            <a:lvl1pPr>
              <a:defRPr sz="2800">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092674"/>
            <a:ext cx="8516034" cy="526577"/>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3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313981" y="1766163"/>
            <a:ext cx="8516036" cy="23772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16240" y="1870794"/>
            <a:ext cx="8311518" cy="216794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0345443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313983" y="1092994"/>
            <a:ext cx="8515693" cy="1754327"/>
          </a:xfrm>
          <a:prstGeom prst="rect">
            <a:avLst/>
          </a:prstGeom>
          <a:ln w="19050">
            <a:solidFill>
              <a:schemeClr val="accent1"/>
            </a:solidFill>
          </a:ln>
        </p:spPr>
        <p:txBody>
          <a:bodyPr lIns="137160" tIns="91440" rIns="137160"/>
          <a:lstStyle>
            <a:lvl1pPr>
              <a:defRPr sz="15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63425112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a:t>Text layout: three rows</a:t>
            </a:r>
          </a:p>
        </p:txBody>
      </p:sp>
      <p:sp>
        <p:nvSpPr>
          <p:cNvPr id="14" name="Text Placeholder 4"/>
          <p:cNvSpPr>
            <a:spLocks noGrp="1"/>
          </p:cNvSpPr>
          <p:nvPr>
            <p:ph type="body" sz="quarter" idx="15" hasCustomPrompt="1"/>
          </p:nvPr>
        </p:nvSpPr>
        <p:spPr>
          <a:xfrm>
            <a:off x="313982" y="1092672"/>
            <a:ext cx="8505951" cy="402882"/>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800" b="0">
                <a:solidFill>
                  <a:schemeClr val="tx1"/>
                </a:solidFill>
                <a:latin typeface="+mj-lt"/>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324067" y="1495554"/>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3208158" y="1495554"/>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6092250" y="1495554"/>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324067" y="2884949"/>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3208158" y="2884949"/>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6092250" y="2884949"/>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8829638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Thu, 8/25/2022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20"/>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jp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62103" y="7145"/>
            <a:ext cx="5324747" cy="900905"/>
          </a:xfrm>
        </p:spPr>
        <p:txBody>
          <a:bodyPr/>
          <a:lstStyle/>
          <a:p>
            <a:r>
              <a:rPr lang="en-US" sz="2800" dirty="0">
                <a:solidFill>
                  <a:schemeClr val="bg1"/>
                </a:solidFill>
              </a:rPr>
              <a:t>Exam SC-200: Microsoft Security Operations Analyst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6" name="Picture 5" descr="A picture containing text, sign, blue&#10;&#10;Description automatically generated">
            <a:extLst>
              <a:ext uri="{FF2B5EF4-FFF2-40B4-BE49-F238E27FC236}">
                <a16:creationId xmlns:a16="http://schemas.microsoft.com/office/drawing/2014/main" id="{3FB18138-BA75-EEAB-7B3E-3E4AB84F95CB}"/>
              </a:ext>
            </a:extLst>
          </p:cNvPr>
          <p:cNvPicPr>
            <a:picLocks noChangeAspect="1"/>
          </p:cNvPicPr>
          <p:nvPr/>
        </p:nvPicPr>
        <p:blipFill>
          <a:blip r:embed="rId2"/>
          <a:stretch>
            <a:fillRect/>
          </a:stretch>
        </p:blipFill>
        <p:spPr>
          <a:xfrm>
            <a:off x="4696097" y="1121148"/>
            <a:ext cx="3396343" cy="3396343"/>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75973" y="744583"/>
            <a:ext cx="1922304" cy="4160348"/>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13770" y="744583"/>
            <a:ext cx="1922304" cy="4160348"/>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a:xfrm>
            <a:off x="1222749" y="-58783"/>
            <a:ext cx="7548179" cy="560552"/>
          </a:xfrm>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89168" y="71055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89595" y="71055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90022" y="71055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Security Operations Analyst Associate</a:t>
            </a:r>
          </a:p>
        </p:txBody>
      </p:sp>
      <p:sp>
        <p:nvSpPr>
          <p:cNvPr id="8" name="Content Placeholder 7">
            <a:extLst>
              <a:ext uri="{FF2B5EF4-FFF2-40B4-BE49-F238E27FC236}">
                <a16:creationId xmlns:a16="http://schemas.microsoft.com/office/drawing/2014/main" id="{F5633639-0E3C-6C70-F55F-71607C7E1DBA}"/>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41599C13-1F0C-9819-3DF9-AA975AA88029}"/>
              </a:ext>
            </a:extLst>
          </p:cNvPr>
          <p:cNvPicPr>
            <a:picLocks noChangeAspect="1"/>
          </p:cNvPicPr>
          <p:nvPr/>
        </p:nvPicPr>
        <p:blipFill>
          <a:blip r:embed="rId2"/>
          <a:stretch>
            <a:fillRect/>
          </a:stretch>
        </p:blipFill>
        <p:spPr>
          <a:xfrm>
            <a:off x="215537" y="1277640"/>
            <a:ext cx="8712926" cy="2860570"/>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2408213" y="1647207"/>
            <a:ext cx="765717" cy="307777"/>
          </a:xfrm>
          <a:prstGeom prst="rect">
            <a:avLst/>
          </a:prstGeom>
          <a:noFill/>
        </p:spPr>
        <p:txBody>
          <a:bodyPr wrap="square" rtlCol="0">
            <a:spAutoFit/>
          </a:bodyPr>
          <a:lstStyle/>
          <a:p>
            <a:pPr algn="ctr"/>
            <a:r>
              <a:rPr lang="en-US" sz="1400" dirty="0">
                <a:solidFill>
                  <a:srgbClr val="002060"/>
                </a:solidFill>
              </a:rPr>
              <a:t>SC-200</a:t>
            </a:r>
          </a:p>
        </p:txBody>
      </p:sp>
    </p:spTree>
    <p:extLst>
      <p:ext uri="{BB962C8B-B14F-4D97-AF65-F5344CB8AC3E}">
        <p14:creationId xmlns:p14="http://schemas.microsoft.com/office/powerpoint/2010/main" val="630991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Identity &amp; Access Admin Associate</a:t>
            </a:r>
          </a:p>
        </p:txBody>
      </p:sp>
      <p:sp>
        <p:nvSpPr>
          <p:cNvPr id="6" name="Content Placeholder 5">
            <a:extLst>
              <a:ext uri="{FF2B5EF4-FFF2-40B4-BE49-F238E27FC236}">
                <a16:creationId xmlns:a16="http://schemas.microsoft.com/office/drawing/2014/main" id="{3FD927F9-D315-9967-28B8-024DFF22360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D24B458-F906-B3B1-8565-0148E287899D}"/>
              </a:ext>
            </a:extLst>
          </p:cNvPr>
          <p:cNvPicPr>
            <a:picLocks noChangeAspect="1"/>
          </p:cNvPicPr>
          <p:nvPr/>
        </p:nvPicPr>
        <p:blipFill>
          <a:blip r:embed="rId2"/>
          <a:stretch>
            <a:fillRect/>
          </a:stretch>
        </p:blipFill>
        <p:spPr>
          <a:xfrm>
            <a:off x="264523" y="1260724"/>
            <a:ext cx="8614954" cy="2920178"/>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2385198" y="1632216"/>
            <a:ext cx="765717" cy="307777"/>
          </a:xfrm>
          <a:prstGeom prst="rect">
            <a:avLst/>
          </a:prstGeom>
          <a:noFill/>
        </p:spPr>
        <p:txBody>
          <a:bodyPr wrap="square" rtlCol="0">
            <a:spAutoFit/>
          </a:bodyPr>
          <a:lstStyle/>
          <a:p>
            <a:pPr algn="ctr"/>
            <a:r>
              <a:rPr lang="en-US" sz="1400" dirty="0">
                <a:solidFill>
                  <a:srgbClr val="002060"/>
                </a:solidFill>
              </a:rPr>
              <a:t>SC-300</a:t>
            </a:r>
          </a:p>
        </p:txBody>
      </p:sp>
    </p:spTree>
    <p:extLst>
      <p:ext uri="{BB962C8B-B14F-4D97-AF65-F5344CB8AC3E}">
        <p14:creationId xmlns:p14="http://schemas.microsoft.com/office/powerpoint/2010/main" val="4229404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Information Protection Admin Assoc.</a:t>
            </a:r>
          </a:p>
        </p:txBody>
      </p:sp>
      <p:sp>
        <p:nvSpPr>
          <p:cNvPr id="5" name="Content Placeholder 4">
            <a:extLst>
              <a:ext uri="{FF2B5EF4-FFF2-40B4-BE49-F238E27FC236}">
                <a16:creationId xmlns:a16="http://schemas.microsoft.com/office/drawing/2014/main" id="{A54141E2-ED2F-B799-039E-C7B7E3D6142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0D6279D-2101-A2AF-16B7-427822B9CDC6}"/>
              </a:ext>
            </a:extLst>
          </p:cNvPr>
          <p:cNvPicPr>
            <a:picLocks noChangeAspect="1"/>
          </p:cNvPicPr>
          <p:nvPr/>
        </p:nvPicPr>
        <p:blipFill>
          <a:blip r:embed="rId2"/>
          <a:stretch>
            <a:fillRect/>
          </a:stretch>
        </p:blipFill>
        <p:spPr>
          <a:xfrm>
            <a:off x="251460" y="1306444"/>
            <a:ext cx="8641080" cy="2796156"/>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2365604" y="1658341"/>
            <a:ext cx="765717" cy="307777"/>
          </a:xfrm>
          <a:prstGeom prst="rect">
            <a:avLst/>
          </a:prstGeom>
          <a:noFill/>
        </p:spPr>
        <p:txBody>
          <a:bodyPr wrap="square" rtlCol="0">
            <a:spAutoFit/>
          </a:bodyPr>
          <a:lstStyle/>
          <a:p>
            <a:pPr algn="ctr"/>
            <a:r>
              <a:rPr lang="en-US" sz="1400" dirty="0">
                <a:solidFill>
                  <a:srgbClr val="002060"/>
                </a:solidFill>
              </a:rPr>
              <a:t>SC-400</a:t>
            </a:r>
          </a:p>
        </p:txBody>
      </p:sp>
    </p:spTree>
    <p:extLst>
      <p:ext uri="{BB962C8B-B14F-4D97-AF65-F5344CB8AC3E}">
        <p14:creationId xmlns:p14="http://schemas.microsoft.com/office/powerpoint/2010/main" val="2741052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Cybersecurity Architect Expert</a:t>
            </a:r>
          </a:p>
        </p:txBody>
      </p:sp>
      <p:pic>
        <p:nvPicPr>
          <p:cNvPr id="4" name="Picture 3">
            <a:extLst>
              <a:ext uri="{FF2B5EF4-FFF2-40B4-BE49-F238E27FC236}">
                <a16:creationId xmlns:a16="http://schemas.microsoft.com/office/drawing/2014/main" id="{7384F0D4-FA6C-88FB-8E2D-A546B4C0661A}"/>
              </a:ext>
            </a:extLst>
          </p:cNvPr>
          <p:cNvPicPr>
            <a:picLocks noChangeAspect="1"/>
          </p:cNvPicPr>
          <p:nvPr/>
        </p:nvPicPr>
        <p:blipFill>
          <a:blip r:embed="rId2"/>
          <a:stretch>
            <a:fillRect/>
          </a:stretch>
        </p:blipFill>
        <p:spPr>
          <a:xfrm>
            <a:off x="1751896" y="661940"/>
            <a:ext cx="5640207" cy="4481560"/>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4827952" y="2150573"/>
            <a:ext cx="765717" cy="307777"/>
          </a:xfrm>
          <a:prstGeom prst="rect">
            <a:avLst/>
          </a:prstGeom>
          <a:noFill/>
        </p:spPr>
        <p:txBody>
          <a:bodyPr wrap="square" rtlCol="0">
            <a:spAutoFit/>
          </a:bodyPr>
          <a:lstStyle/>
          <a:p>
            <a:pPr algn="ctr"/>
            <a:r>
              <a:rPr lang="en-US" sz="1400" dirty="0">
                <a:solidFill>
                  <a:srgbClr val="002060"/>
                </a:solidFill>
              </a:rPr>
              <a:t>SC-100</a:t>
            </a:r>
          </a:p>
        </p:txBody>
      </p:sp>
      <p:sp>
        <p:nvSpPr>
          <p:cNvPr id="5" name="TextBox 4">
            <a:extLst>
              <a:ext uri="{FF2B5EF4-FFF2-40B4-BE49-F238E27FC236}">
                <a16:creationId xmlns:a16="http://schemas.microsoft.com/office/drawing/2014/main" id="{4B8F05B0-31FC-1E5E-889C-4A7FB5084ED0}"/>
              </a:ext>
            </a:extLst>
          </p:cNvPr>
          <p:cNvSpPr txBox="1"/>
          <p:nvPr/>
        </p:nvSpPr>
        <p:spPr>
          <a:xfrm>
            <a:off x="2679112" y="1228333"/>
            <a:ext cx="765717" cy="307777"/>
          </a:xfrm>
          <a:prstGeom prst="rect">
            <a:avLst/>
          </a:prstGeom>
          <a:noFill/>
        </p:spPr>
        <p:txBody>
          <a:bodyPr wrap="square" rtlCol="0">
            <a:spAutoFit/>
          </a:bodyPr>
          <a:lstStyle/>
          <a:p>
            <a:pPr algn="ctr"/>
            <a:r>
              <a:rPr lang="en-US" sz="1400" dirty="0">
                <a:solidFill>
                  <a:srgbClr val="002060"/>
                </a:solidFill>
              </a:rPr>
              <a:t>AZ-500</a:t>
            </a:r>
          </a:p>
        </p:txBody>
      </p:sp>
      <p:sp>
        <p:nvSpPr>
          <p:cNvPr id="10" name="TextBox 9">
            <a:extLst>
              <a:ext uri="{FF2B5EF4-FFF2-40B4-BE49-F238E27FC236}">
                <a16:creationId xmlns:a16="http://schemas.microsoft.com/office/drawing/2014/main" id="{9EAB1BF0-1569-3ACC-E1DE-524769702E9E}"/>
              </a:ext>
            </a:extLst>
          </p:cNvPr>
          <p:cNvSpPr txBox="1"/>
          <p:nvPr/>
        </p:nvSpPr>
        <p:spPr>
          <a:xfrm>
            <a:off x="2685643" y="2928844"/>
            <a:ext cx="765717" cy="307777"/>
          </a:xfrm>
          <a:prstGeom prst="rect">
            <a:avLst/>
          </a:prstGeom>
          <a:noFill/>
        </p:spPr>
        <p:txBody>
          <a:bodyPr wrap="square" rtlCol="0">
            <a:spAutoFit/>
          </a:bodyPr>
          <a:lstStyle/>
          <a:p>
            <a:pPr algn="ctr"/>
            <a:r>
              <a:rPr lang="en-US" sz="1400" dirty="0">
                <a:solidFill>
                  <a:srgbClr val="002060"/>
                </a:solidFill>
              </a:rPr>
              <a:t>MS-500</a:t>
            </a:r>
          </a:p>
        </p:txBody>
      </p:sp>
    </p:spTree>
    <p:extLst>
      <p:ext uri="{BB962C8B-B14F-4D97-AF65-F5344CB8AC3E}">
        <p14:creationId xmlns:p14="http://schemas.microsoft.com/office/powerpoint/2010/main" val="3349427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timw.info/sc200</a:t>
            </a:r>
          </a:p>
          <a:p>
            <a:r>
              <a:rPr lang="en-US" dirty="0"/>
              <a:t>Twitter: </a:t>
            </a:r>
            <a:r>
              <a:rPr lang="en-US" b="1" dirty="0">
                <a:solidFill>
                  <a:srgbClr val="0070C0"/>
                </a:solidFill>
              </a:rPr>
              <a:t>@TechTrainerTim</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Microsoft 365 Defender</a:t>
            </a:r>
          </a:p>
        </p:txBody>
      </p:sp>
    </p:spTree>
    <p:extLst>
      <p:ext uri="{BB962C8B-B14F-4D97-AF65-F5344CB8AC3E}">
        <p14:creationId xmlns:p14="http://schemas.microsoft.com/office/powerpoint/2010/main" val="4119428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1B3-C9B7-411F-8E9E-BE9A22CA96EF}"/>
              </a:ext>
            </a:extLst>
          </p:cNvPr>
          <p:cNvSpPr>
            <a:spLocks noGrp="1"/>
          </p:cNvSpPr>
          <p:nvPr>
            <p:ph type="title"/>
          </p:nvPr>
        </p:nvSpPr>
        <p:spPr/>
        <p:txBody>
          <a:bodyPr/>
          <a:lstStyle/>
          <a:p>
            <a:r>
              <a:rPr lang="en-US" dirty="0"/>
              <a:t>Identity and Access Scenario</a:t>
            </a:r>
          </a:p>
        </p:txBody>
      </p:sp>
      <p:pic>
        <p:nvPicPr>
          <p:cNvPr id="4" name="Picture 3">
            <a:extLst>
              <a:ext uri="{FF2B5EF4-FFF2-40B4-BE49-F238E27FC236}">
                <a16:creationId xmlns:a16="http://schemas.microsoft.com/office/drawing/2014/main" id="{BB71F1C2-A040-43FC-AB54-7ABB0E62B918}"/>
              </a:ext>
            </a:extLst>
          </p:cNvPr>
          <p:cNvPicPr>
            <a:picLocks noChangeAspect="1"/>
          </p:cNvPicPr>
          <p:nvPr/>
        </p:nvPicPr>
        <p:blipFill>
          <a:blip r:embed="rId2"/>
          <a:stretch>
            <a:fillRect/>
          </a:stretch>
        </p:blipFill>
        <p:spPr>
          <a:xfrm>
            <a:off x="2183099" y="560553"/>
            <a:ext cx="4793535" cy="4526553"/>
          </a:xfrm>
          <a:prstGeom prst="rect">
            <a:avLst/>
          </a:prstGeom>
        </p:spPr>
      </p:pic>
    </p:spTree>
    <p:extLst>
      <p:ext uri="{BB962C8B-B14F-4D97-AF65-F5344CB8AC3E}">
        <p14:creationId xmlns:p14="http://schemas.microsoft.com/office/powerpoint/2010/main" val="2809732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615720" y="1375724"/>
            <a:ext cx="3590636" cy="2862083"/>
          </a:xfrm>
        </p:spPr>
        <p:txBody>
          <a:bodyPr/>
          <a:lstStyle/>
          <a:p>
            <a:r>
              <a:rPr lang="en-US" dirty="0"/>
              <a:t>Based in Nashville, TN, US</a:t>
            </a:r>
          </a:p>
          <a:p>
            <a:pPr lvl="1"/>
            <a:r>
              <a:rPr lang="en-US" dirty="0"/>
              <a:t>Central time zone</a:t>
            </a:r>
          </a:p>
          <a:p>
            <a:r>
              <a:rPr lang="en-US" dirty="0"/>
              <a:t>Senior Content Developer, Microsoft</a:t>
            </a:r>
          </a:p>
          <a:p>
            <a:r>
              <a:rPr lang="en-US" dirty="0"/>
              <a:t>MCT, former MVP</a:t>
            </a:r>
          </a:p>
          <a:p>
            <a:r>
              <a:rPr lang="en-US" dirty="0"/>
              <a:t>Twitter: </a:t>
            </a:r>
            <a:r>
              <a:rPr lang="en-US" b="1" dirty="0">
                <a:solidFill>
                  <a:srgbClr val="0070C0"/>
                </a:solidFill>
              </a:rPr>
              <a:t>@TechTrainerTim</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pic>
        <p:nvPicPr>
          <p:cNvPr id="8" name="Picture 7" descr="A picture containing text, sign, blue&#10;&#10;Description automatically generated">
            <a:extLst>
              <a:ext uri="{FF2B5EF4-FFF2-40B4-BE49-F238E27FC236}">
                <a16:creationId xmlns:a16="http://schemas.microsoft.com/office/drawing/2014/main" id="{63BC11B6-2B3A-7746-D801-E230B1BAC1C5}"/>
              </a:ext>
            </a:extLst>
          </p:cNvPr>
          <p:cNvPicPr>
            <a:picLocks noChangeAspect="1"/>
          </p:cNvPicPr>
          <p:nvPr/>
        </p:nvPicPr>
        <p:blipFill>
          <a:blip r:embed="rId3"/>
          <a:stretch>
            <a:fillRect/>
          </a:stretch>
        </p:blipFill>
        <p:spPr>
          <a:xfrm>
            <a:off x="13063" y="2033725"/>
            <a:ext cx="1076050" cy="1076050"/>
          </a:xfrm>
          <a:prstGeom prst="rect">
            <a:avLst/>
          </a:prstGeom>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1B3-C9B7-411F-8E9E-BE9A22CA96EF}"/>
              </a:ext>
            </a:extLst>
          </p:cNvPr>
          <p:cNvSpPr>
            <a:spLocks noGrp="1"/>
          </p:cNvSpPr>
          <p:nvPr>
            <p:ph type="title"/>
          </p:nvPr>
        </p:nvSpPr>
        <p:spPr/>
        <p:txBody>
          <a:bodyPr/>
          <a:lstStyle/>
          <a:p>
            <a:r>
              <a:rPr lang="en-US" dirty="0"/>
              <a:t>Tenant vs. Subscription</a:t>
            </a:r>
          </a:p>
        </p:txBody>
      </p:sp>
      <p:pic>
        <p:nvPicPr>
          <p:cNvPr id="1026" name="Picture 2" descr="An example organization with multiple subscriptions all using the same Azure AD tenant.">
            <a:extLst>
              <a:ext uri="{FF2B5EF4-FFF2-40B4-BE49-F238E27FC236}">
                <a16:creationId xmlns:a16="http://schemas.microsoft.com/office/drawing/2014/main" id="{0F0A2B9D-3CF1-4585-BA3B-0995B9700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101" y="691255"/>
            <a:ext cx="4019797" cy="4452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08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1B3-C9B7-411F-8E9E-BE9A22CA96EF}"/>
              </a:ext>
            </a:extLst>
          </p:cNvPr>
          <p:cNvSpPr>
            <a:spLocks noGrp="1"/>
          </p:cNvSpPr>
          <p:nvPr>
            <p:ph type="title"/>
          </p:nvPr>
        </p:nvSpPr>
        <p:spPr/>
        <p:txBody>
          <a:bodyPr/>
          <a:lstStyle/>
          <a:p>
            <a:r>
              <a:rPr lang="en-US" dirty="0"/>
              <a:t>Hybrid Identity</a:t>
            </a:r>
          </a:p>
        </p:txBody>
      </p:sp>
      <p:pic>
        <p:nvPicPr>
          <p:cNvPr id="3078" name="Picture 6" descr="What is Azure AD Connect">
            <a:extLst>
              <a:ext uri="{FF2B5EF4-FFF2-40B4-BE49-F238E27FC236}">
                <a16:creationId xmlns:a16="http://schemas.microsoft.com/office/drawing/2014/main" id="{F2B271CB-A6C7-430B-881E-ED667317B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826" y="586529"/>
            <a:ext cx="5850082" cy="4192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61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Management Scopes</a:t>
            </a:r>
          </a:p>
        </p:txBody>
      </p:sp>
      <p:pic>
        <p:nvPicPr>
          <p:cNvPr id="5" name="Picture 4">
            <a:extLst>
              <a:ext uri="{FF2B5EF4-FFF2-40B4-BE49-F238E27FC236}">
                <a16:creationId xmlns:a16="http://schemas.microsoft.com/office/drawing/2014/main" id="{36AF41BD-695B-4E3E-82EA-8A3A5154FE2E}"/>
              </a:ext>
            </a:extLst>
          </p:cNvPr>
          <p:cNvPicPr>
            <a:picLocks noChangeAspect="1"/>
          </p:cNvPicPr>
          <p:nvPr/>
        </p:nvPicPr>
        <p:blipFill>
          <a:blip r:embed="rId2"/>
          <a:stretch>
            <a:fillRect/>
          </a:stretch>
        </p:blipFill>
        <p:spPr>
          <a:xfrm>
            <a:off x="4381491" y="2361428"/>
            <a:ext cx="381017" cy="420643"/>
          </a:xfrm>
          <a:prstGeom prst="rect">
            <a:avLst/>
          </a:prstGeom>
        </p:spPr>
      </p:pic>
      <p:pic>
        <p:nvPicPr>
          <p:cNvPr id="7" name="Picture 6">
            <a:extLst>
              <a:ext uri="{FF2B5EF4-FFF2-40B4-BE49-F238E27FC236}">
                <a16:creationId xmlns:a16="http://schemas.microsoft.com/office/drawing/2014/main" id="{AF2DDD35-DA51-4F4F-96C2-670361284444}"/>
              </a:ext>
            </a:extLst>
          </p:cNvPr>
          <p:cNvPicPr>
            <a:picLocks noChangeAspect="1"/>
          </p:cNvPicPr>
          <p:nvPr/>
        </p:nvPicPr>
        <p:blipFill>
          <a:blip r:embed="rId2"/>
          <a:stretch>
            <a:fillRect/>
          </a:stretch>
        </p:blipFill>
        <p:spPr>
          <a:xfrm>
            <a:off x="2568270" y="893080"/>
            <a:ext cx="3626442" cy="4003593"/>
          </a:xfrm>
          <a:prstGeom prst="rect">
            <a:avLst/>
          </a:prstGeom>
        </p:spPr>
      </p:pic>
      <p:sp>
        <p:nvSpPr>
          <p:cNvPr id="8" name="Rectangle: Rounded Corners 7">
            <a:extLst>
              <a:ext uri="{FF2B5EF4-FFF2-40B4-BE49-F238E27FC236}">
                <a16:creationId xmlns:a16="http://schemas.microsoft.com/office/drawing/2014/main" id="{7C177222-FB6C-4C4A-9038-BE0D38DF8491}"/>
              </a:ext>
            </a:extLst>
          </p:cNvPr>
          <p:cNvSpPr/>
          <p:nvPr/>
        </p:nvSpPr>
        <p:spPr>
          <a:xfrm>
            <a:off x="3127664" y="758536"/>
            <a:ext cx="2576945"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Tenant Root</a:t>
            </a:r>
          </a:p>
        </p:txBody>
      </p:sp>
    </p:spTree>
    <p:extLst>
      <p:ext uri="{BB962C8B-B14F-4D97-AF65-F5344CB8AC3E}">
        <p14:creationId xmlns:p14="http://schemas.microsoft.com/office/powerpoint/2010/main" val="2143800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defending across attack chains">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495029" y="603021"/>
            <a:ext cx="7461903" cy="4197320"/>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365 Defender</a:t>
            </a:r>
          </a:p>
        </p:txBody>
      </p:sp>
      <p:sp>
        <p:nvSpPr>
          <p:cNvPr id="3" name="Content Placeholder 2">
            <a:extLst>
              <a:ext uri="{FF2B5EF4-FFF2-40B4-BE49-F238E27FC236}">
                <a16:creationId xmlns:a16="http://schemas.microsoft.com/office/drawing/2014/main" id="{AB634DA8-835B-CE19-654F-0EB6C05E83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28971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detecting a malicious on a compromised endpoint">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1065570" y="560553"/>
            <a:ext cx="7288387" cy="4099718"/>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Endpoint</a:t>
            </a:r>
          </a:p>
        </p:txBody>
      </p:sp>
    </p:spTree>
    <p:extLst>
      <p:ext uri="{BB962C8B-B14F-4D97-AF65-F5344CB8AC3E}">
        <p14:creationId xmlns:p14="http://schemas.microsoft.com/office/powerpoint/2010/main" val="872768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Security Operations in a modern S O C">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987956" y="627810"/>
            <a:ext cx="7288387" cy="4099717"/>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365 Defender</a:t>
            </a:r>
          </a:p>
        </p:txBody>
      </p:sp>
    </p:spTree>
    <p:extLst>
      <p:ext uri="{BB962C8B-B14F-4D97-AF65-F5344CB8AC3E}">
        <p14:creationId xmlns:p14="http://schemas.microsoft.com/office/powerpoint/2010/main" val="4132336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defending across attack chains">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892054" y="560553"/>
            <a:ext cx="7461903" cy="4197320"/>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365 Defender</a:t>
            </a:r>
          </a:p>
        </p:txBody>
      </p:sp>
    </p:spTree>
    <p:extLst>
      <p:ext uri="{BB962C8B-B14F-4D97-AF65-F5344CB8AC3E}">
        <p14:creationId xmlns:p14="http://schemas.microsoft.com/office/powerpoint/2010/main" val="3188434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detecting a malicious on a compromised endpoint">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1118586" y="560553"/>
            <a:ext cx="7288387" cy="4099718"/>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Endpoint</a:t>
            </a:r>
          </a:p>
        </p:txBody>
      </p:sp>
    </p:spTree>
    <p:extLst>
      <p:ext uri="{BB962C8B-B14F-4D97-AF65-F5344CB8AC3E}">
        <p14:creationId xmlns:p14="http://schemas.microsoft.com/office/powerpoint/2010/main" val="2202139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Security Operations in a modern S O C">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1164305" y="778033"/>
            <a:ext cx="7288387" cy="4099717"/>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365 Defender in a Modern SOC</a:t>
            </a:r>
          </a:p>
        </p:txBody>
      </p:sp>
      <p:sp>
        <p:nvSpPr>
          <p:cNvPr id="3" name="Content Placeholder 2">
            <a:extLst>
              <a:ext uri="{FF2B5EF4-FFF2-40B4-BE49-F238E27FC236}">
                <a16:creationId xmlns:a16="http://schemas.microsoft.com/office/drawing/2014/main" id="{A0B3A23D-5629-9D25-DCE2-E10666D8C65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88947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Alerts</a:t>
            </a:r>
          </a:p>
        </p:txBody>
      </p:sp>
      <p:pic>
        <p:nvPicPr>
          <p:cNvPr id="6" name="Picture 5" descr="Graphical user interface, application&#10;&#10;Description automatically generated">
            <a:extLst>
              <a:ext uri="{FF2B5EF4-FFF2-40B4-BE49-F238E27FC236}">
                <a16:creationId xmlns:a16="http://schemas.microsoft.com/office/drawing/2014/main" id="{E60A363F-9D56-4BA9-BF1B-6917851F1AEE}"/>
              </a:ext>
            </a:extLst>
          </p:cNvPr>
          <p:cNvPicPr>
            <a:picLocks noChangeAspect="1"/>
          </p:cNvPicPr>
          <p:nvPr/>
        </p:nvPicPr>
        <p:blipFill>
          <a:blip r:embed="rId3"/>
          <a:stretch>
            <a:fillRect/>
          </a:stretch>
        </p:blipFill>
        <p:spPr>
          <a:xfrm>
            <a:off x="330464" y="1065594"/>
            <a:ext cx="8664558" cy="3249209"/>
          </a:xfrm>
          <a:prstGeom prst="rect">
            <a:avLst/>
          </a:prstGeom>
        </p:spPr>
      </p:pic>
    </p:spTree>
    <p:extLst>
      <p:ext uri="{BB962C8B-B14F-4D97-AF65-F5344CB8AC3E}">
        <p14:creationId xmlns:p14="http://schemas.microsoft.com/office/powerpoint/2010/main" val="239166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GB" dirty="0"/>
              <a:t>Microsoft 365 Defender</a:t>
            </a:r>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Manage automated investigations</a:t>
            </a:r>
          </a:p>
        </p:txBody>
      </p:sp>
      <p:sp>
        <p:nvSpPr>
          <p:cNvPr id="6" name="Text Placeholder 5"/>
          <p:cNvSpPr>
            <a:spLocks noGrp="1"/>
          </p:cNvSpPr>
          <p:nvPr>
            <p:ph idx="1"/>
          </p:nvPr>
        </p:nvSpPr>
        <p:spPr/>
        <p:txBody>
          <a:bodyPr/>
          <a:lstStyle/>
          <a:p>
            <a:pPr lvl="1"/>
            <a:r>
              <a:rPr lang="en-US" sz="1800" dirty="0"/>
              <a:t>How the automated investigation starts</a:t>
            </a:r>
          </a:p>
        </p:txBody>
      </p:sp>
      <p:sp>
        <p:nvSpPr>
          <p:cNvPr id="2" name="Text Placeholder 1"/>
          <p:cNvSpPr>
            <a:spLocks noGrp="1"/>
          </p:cNvSpPr>
          <p:nvPr>
            <p:ph type="body" sz="quarter" idx="4294967295"/>
          </p:nvPr>
        </p:nvSpPr>
        <p:spPr>
          <a:xfrm>
            <a:off x="1355725" y="1941513"/>
            <a:ext cx="7788275" cy="319087"/>
          </a:xfrm>
        </p:spPr>
        <p:txBody>
          <a:bodyPr/>
          <a:lstStyle/>
          <a:p>
            <a:pPr lvl="1"/>
            <a:r>
              <a:rPr lang="en-US" sz="1800" dirty="0"/>
              <a:t>Details of an automated investigation</a:t>
            </a:r>
          </a:p>
        </p:txBody>
      </p:sp>
      <p:sp>
        <p:nvSpPr>
          <p:cNvPr id="3" name="Text Placeholder 2"/>
          <p:cNvSpPr>
            <a:spLocks noGrp="1"/>
          </p:cNvSpPr>
          <p:nvPr>
            <p:ph type="body" sz="quarter" idx="4294967295"/>
          </p:nvPr>
        </p:nvSpPr>
        <p:spPr>
          <a:xfrm>
            <a:off x="1355725" y="2411413"/>
            <a:ext cx="7788275" cy="320675"/>
          </a:xfrm>
        </p:spPr>
        <p:txBody>
          <a:bodyPr/>
          <a:lstStyle/>
          <a:p>
            <a:pPr lvl="1"/>
            <a:r>
              <a:rPr lang="en-US" sz="1800" dirty="0"/>
              <a:t>How an automated investigation expands its scope</a:t>
            </a:r>
          </a:p>
        </p:txBody>
      </p:sp>
      <p:sp>
        <p:nvSpPr>
          <p:cNvPr id="4" name="Text Placeholder 3"/>
          <p:cNvSpPr>
            <a:spLocks noGrp="1"/>
          </p:cNvSpPr>
          <p:nvPr>
            <p:ph type="body" sz="quarter" idx="4294967295"/>
          </p:nvPr>
        </p:nvSpPr>
        <p:spPr>
          <a:xfrm>
            <a:off x="1355725" y="2882900"/>
            <a:ext cx="7788275" cy="319088"/>
          </a:xfrm>
        </p:spPr>
        <p:txBody>
          <a:bodyPr/>
          <a:lstStyle/>
          <a:p>
            <a:pPr lvl="1"/>
            <a:r>
              <a:rPr lang="en-US" sz="1800" dirty="0"/>
              <a:t>How threats are remediated</a:t>
            </a:r>
          </a:p>
        </p:txBody>
      </p:sp>
      <p:sp>
        <p:nvSpPr>
          <p:cNvPr id="5" name="Text Placeholder 4"/>
          <p:cNvSpPr>
            <a:spLocks noGrp="1"/>
          </p:cNvSpPr>
          <p:nvPr>
            <p:ph type="body" sz="quarter" idx="4294967295"/>
          </p:nvPr>
        </p:nvSpPr>
        <p:spPr>
          <a:xfrm>
            <a:off x="1355725" y="3352800"/>
            <a:ext cx="7788275" cy="320675"/>
          </a:xfrm>
        </p:spPr>
        <p:txBody>
          <a:bodyPr/>
          <a:lstStyle/>
          <a:p>
            <a:pPr lvl="1"/>
            <a:r>
              <a:rPr lang="en-US" sz="1800" dirty="0"/>
              <a:t>Automation levels in automated investigation and remediation capabilities</a:t>
            </a:r>
          </a:p>
        </p:txBody>
      </p:sp>
      <p:sp>
        <p:nvSpPr>
          <p:cNvPr id="7" name="Text Placeholder 6">
            <a:extLst>
              <a:ext uri="{FF2B5EF4-FFF2-40B4-BE49-F238E27FC236}">
                <a16:creationId xmlns:a16="http://schemas.microsoft.com/office/drawing/2014/main" id="{F614785D-84F2-4E5E-8457-0AB1E0C75508}"/>
              </a:ext>
            </a:extLst>
          </p:cNvPr>
          <p:cNvSpPr>
            <a:spLocks noGrp="1"/>
          </p:cNvSpPr>
          <p:nvPr>
            <p:ph type="body" sz="quarter" idx="4294967295"/>
          </p:nvPr>
        </p:nvSpPr>
        <p:spPr>
          <a:xfrm>
            <a:off x="1355725" y="3824288"/>
            <a:ext cx="7788275" cy="319087"/>
          </a:xfrm>
        </p:spPr>
        <p:txBody>
          <a:bodyPr/>
          <a:lstStyle/>
          <a:p>
            <a:pPr lvl="1"/>
            <a:r>
              <a:rPr lang="en-US" sz="1800" dirty="0"/>
              <a:t>Important points about automation levels</a:t>
            </a:r>
          </a:p>
        </p:txBody>
      </p:sp>
      <p:grpSp>
        <p:nvGrpSpPr>
          <p:cNvPr id="83" name="Group 82">
            <a:extLst>
              <a:ext uri="{FF2B5EF4-FFF2-40B4-BE49-F238E27FC236}">
                <a16:creationId xmlns:a16="http://schemas.microsoft.com/office/drawing/2014/main" id="{A7AAC0B9-CB6D-4A44-BB29-440E8C572AF6}"/>
              </a:ext>
              <a:ext uri="{C183D7F6-B498-43B3-948B-1728B52AA6E4}">
                <adec:decorative xmlns:adec="http://schemas.microsoft.com/office/drawing/2017/decorative" val="1"/>
              </a:ext>
            </a:extLst>
          </p:cNvPr>
          <p:cNvGrpSpPr/>
          <p:nvPr/>
        </p:nvGrpSpPr>
        <p:grpSpPr>
          <a:xfrm>
            <a:off x="313983" y="1420270"/>
            <a:ext cx="428968" cy="429029"/>
            <a:chOff x="418643" y="1487929"/>
            <a:chExt cx="717140" cy="717242"/>
          </a:xfrm>
        </p:grpSpPr>
        <p:grpSp>
          <p:nvGrpSpPr>
            <p:cNvPr id="84" name="Group 83">
              <a:extLst>
                <a:ext uri="{FF2B5EF4-FFF2-40B4-BE49-F238E27FC236}">
                  <a16:creationId xmlns:a16="http://schemas.microsoft.com/office/drawing/2014/main" id="{7C2670D3-3ECC-403D-BBDF-4853934B9DB2}"/>
                </a:ext>
              </a:extLst>
            </p:cNvPr>
            <p:cNvGrpSpPr/>
            <p:nvPr/>
          </p:nvGrpSpPr>
          <p:grpSpPr>
            <a:xfrm>
              <a:off x="418643" y="1487929"/>
              <a:ext cx="717140" cy="717242"/>
              <a:chOff x="418643" y="1487929"/>
              <a:chExt cx="717140" cy="717242"/>
            </a:xfrm>
          </p:grpSpPr>
          <p:sp>
            <p:nvSpPr>
              <p:cNvPr id="86" name="Freeform 5">
                <a:extLst>
                  <a:ext uri="{FF2B5EF4-FFF2-40B4-BE49-F238E27FC236}">
                    <a16:creationId xmlns:a16="http://schemas.microsoft.com/office/drawing/2014/main" id="{99E0505B-C297-4935-BBDE-8159D929D2A3}"/>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00" name="Freeform 6">
                <a:extLst>
                  <a:ext uri="{FF2B5EF4-FFF2-40B4-BE49-F238E27FC236}">
                    <a16:creationId xmlns:a16="http://schemas.microsoft.com/office/drawing/2014/main" id="{E7887991-31CB-4C73-A533-F4C39CA3561B}"/>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85" name="Lock" title="Icon of a padlock">
              <a:extLst>
                <a:ext uri="{FF2B5EF4-FFF2-40B4-BE49-F238E27FC236}">
                  <a16:creationId xmlns:a16="http://schemas.microsoft.com/office/drawing/2014/main" id="{2643E86F-846C-44DD-B972-12E33538CAA1}"/>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01" name="Group 100">
            <a:extLst>
              <a:ext uri="{FF2B5EF4-FFF2-40B4-BE49-F238E27FC236}">
                <a16:creationId xmlns:a16="http://schemas.microsoft.com/office/drawing/2014/main" id="{27C6E3F1-1FF2-466A-BAB3-47D2CE596ED7}"/>
              </a:ext>
              <a:ext uri="{C183D7F6-B498-43B3-948B-1728B52AA6E4}">
                <adec:decorative xmlns:adec="http://schemas.microsoft.com/office/drawing/2017/decorative" val="1"/>
              </a:ext>
            </a:extLst>
          </p:cNvPr>
          <p:cNvGrpSpPr/>
          <p:nvPr/>
        </p:nvGrpSpPr>
        <p:grpSpPr>
          <a:xfrm>
            <a:off x="313983" y="1890238"/>
            <a:ext cx="428968" cy="429029"/>
            <a:chOff x="418643" y="2533089"/>
            <a:chExt cx="717140" cy="717242"/>
          </a:xfrm>
        </p:grpSpPr>
        <p:grpSp>
          <p:nvGrpSpPr>
            <p:cNvPr id="102" name="Group 101">
              <a:extLst>
                <a:ext uri="{FF2B5EF4-FFF2-40B4-BE49-F238E27FC236}">
                  <a16:creationId xmlns:a16="http://schemas.microsoft.com/office/drawing/2014/main" id="{2F9C9053-2940-41F3-B962-784F7A97B4CD}"/>
                </a:ext>
              </a:extLst>
            </p:cNvPr>
            <p:cNvGrpSpPr/>
            <p:nvPr/>
          </p:nvGrpSpPr>
          <p:grpSpPr>
            <a:xfrm>
              <a:off x="418643" y="2533089"/>
              <a:ext cx="717140" cy="717242"/>
              <a:chOff x="418643" y="2533089"/>
              <a:chExt cx="717140" cy="717242"/>
            </a:xfrm>
          </p:grpSpPr>
          <p:sp>
            <p:nvSpPr>
              <p:cNvPr id="115" name="Freeform 5">
                <a:extLst>
                  <a:ext uri="{FF2B5EF4-FFF2-40B4-BE49-F238E27FC236}">
                    <a16:creationId xmlns:a16="http://schemas.microsoft.com/office/drawing/2014/main" id="{4208C44B-01E8-4FC2-BCDB-D300CD7515BE}"/>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16" name="Freeform 6">
                <a:extLst>
                  <a:ext uri="{FF2B5EF4-FFF2-40B4-BE49-F238E27FC236}">
                    <a16:creationId xmlns:a16="http://schemas.microsoft.com/office/drawing/2014/main" id="{B2DCB39C-C00D-41CD-AA54-D817971B0C6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03" name="shield_3" title="Icon of a shield with an exclamation point inside">
              <a:extLst>
                <a:ext uri="{FF2B5EF4-FFF2-40B4-BE49-F238E27FC236}">
                  <a16:creationId xmlns:a16="http://schemas.microsoft.com/office/drawing/2014/main" id="{5CB57490-7522-496D-9BCF-C197AB50C241}"/>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17" name="Group 116">
            <a:extLst>
              <a:ext uri="{FF2B5EF4-FFF2-40B4-BE49-F238E27FC236}">
                <a16:creationId xmlns:a16="http://schemas.microsoft.com/office/drawing/2014/main" id="{23571CB4-05F6-48D5-92B9-C7EA1D86EB19}"/>
              </a:ext>
              <a:ext uri="{C183D7F6-B498-43B3-948B-1728B52AA6E4}">
                <adec:decorative xmlns:adec="http://schemas.microsoft.com/office/drawing/2017/decorative" val="1"/>
              </a:ext>
            </a:extLst>
          </p:cNvPr>
          <p:cNvGrpSpPr/>
          <p:nvPr/>
        </p:nvGrpSpPr>
        <p:grpSpPr>
          <a:xfrm>
            <a:off x="313983" y="2360207"/>
            <a:ext cx="428968" cy="429029"/>
            <a:chOff x="418643" y="3578249"/>
            <a:chExt cx="717140" cy="717242"/>
          </a:xfrm>
        </p:grpSpPr>
        <p:grpSp>
          <p:nvGrpSpPr>
            <p:cNvPr id="125" name="Group 124">
              <a:extLst>
                <a:ext uri="{FF2B5EF4-FFF2-40B4-BE49-F238E27FC236}">
                  <a16:creationId xmlns:a16="http://schemas.microsoft.com/office/drawing/2014/main" id="{D64EE159-80BB-48C7-AF8A-C271426514A5}"/>
                </a:ext>
              </a:extLst>
            </p:cNvPr>
            <p:cNvGrpSpPr/>
            <p:nvPr/>
          </p:nvGrpSpPr>
          <p:grpSpPr>
            <a:xfrm>
              <a:off x="418643" y="3578249"/>
              <a:ext cx="717140" cy="717242"/>
              <a:chOff x="418643" y="2533089"/>
              <a:chExt cx="717140" cy="717242"/>
            </a:xfrm>
          </p:grpSpPr>
          <p:sp>
            <p:nvSpPr>
              <p:cNvPr id="127" name="Freeform 5">
                <a:extLst>
                  <a:ext uri="{FF2B5EF4-FFF2-40B4-BE49-F238E27FC236}">
                    <a16:creationId xmlns:a16="http://schemas.microsoft.com/office/drawing/2014/main" id="{6CBB4CA9-BF00-4AD1-A7F2-45C94D12EE27}"/>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28" name="Freeform 6">
                <a:extLst>
                  <a:ext uri="{FF2B5EF4-FFF2-40B4-BE49-F238E27FC236}">
                    <a16:creationId xmlns:a16="http://schemas.microsoft.com/office/drawing/2014/main" id="{3ECFC606-39F8-473B-8A14-B9A0AFA3B01A}"/>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26" name="safe" title="Icon of a locked safe">
              <a:extLst>
                <a:ext uri="{FF2B5EF4-FFF2-40B4-BE49-F238E27FC236}">
                  <a16:creationId xmlns:a16="http://schemas.microsoft.com/office/drawing/2014/main" id="{6D031A32-0F23-4D6D-91AC-1CAB5DCB228F}"/>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29" name="Group 128">
            <a:extLst>
              <a:ext uri="{FF2B5EF4-FFF2-40B4-BE49-F238E27FC236}">
                <a16:creationId xmlns:a16="http://schemas.microsoft.com/office/drawing/2014/main" id="{1D257C7A-C4E3-499F-B1DD-1436A1516C6A}"/>
              </a:ext>
              <a:ext uri="{C183D7F6-B498-43B3-948B-1728B52AA6E4}">
                <adec:decorative xmlns:adec="http://schemas.microsoft.com/office/drawing/2017/decorative" val="1"/>
              </a:ext>
            </a:extLst>
          </p:cNvPr>
          <p:cNvGrpSpPr/>
          <p:nvPr/>
        </p:nvGrpSpPr>
        <p:grpSpPr>
          <a:xfrm>
            <a:off x="313983" y="2830176"/>
            <a:ext cx="428968" cy="429029"/>
            <a:chOff x="418643" y="4623409"/>
            <a:chExt cx="717140" cy="717242"/>
          </a:xfrm>
        </p:grpSpPr>
        <p:grpSp>
          <p:nvGrpSpPr>
            <p:cNvPr id="130" name="Group 129">
              <a:extLst>
                <a:ext uri="{FF2B5EF4-FFF2-40B4-BE49-F238E27FC236}">
                  <a16:creationId xmlns:a16="http://schemas.microsoft.com/office/drawing/2014/main" id="{0813183F-DDDA-4F2D-854D-AA112D91FC40}"/>
                </a:ext>
              </a:extLst>
            </p:cNvPr>
            <p:cNvGrpSpPr/>
            <p:nvPr/>
          </p:nvGrpSpPr>
          <p:grpSpPr>
            <a:xfrm>
              <a:off x="418643" y="4623409"/>
              <a:ext cx="717140" cy="717242"/>
              <a:chOff x="418643" y="2533089"/>
              <a:chExt cx="717140" cy="717242"/>
            </a:xfrm>
          </p:grpSpPr>
          <p:sp>
            <p:nvSpPr>
              <p:cNvPr id="132" name="Freeform 5">
                <a:extLst>
                  <a:ext uri="{FF2B5EF4-FFF2-40B4-BE49-F238E27FC236}">
                    <a16:creationId xmlns:a16="http://schemas.microsoft.com/office/drawing/2014/main" id="{505C27A0-C184-472E-BABE-8B6DF6E203D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33" name="Freeform 6">
                <a:extLst>
                  <a:ext uri="{FF2B5EF4-FFF2-40B4-BE49-F238E27FC236}">
                    <a16:creationId xmlns:a16="http://schemas.microsoft.com/office/drawing/2014/main" id="{598DF04F-9216-429B-AC01-10AC84D5F6B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31" name="key" title="Icon of a key">
              <a:extLst>
                <a:ext uri="{FF2B5EF4-FFF2-40B4-BE49-F238E27FC236}">
                  <a16:creationId xmlns:a16="http://schemas.microsoft.com/office/drawing/2014/main" id="{15D5E015-67B2-43FA-9DFF-DCFF0F76F8D9}"/>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34" name="Group 133">
            <a:extLst>
              <a:ext uri="{FF2B5EF4-FFF2-40B4-BE49-F238E27FC236}">
                <a16:creationId xmlns:a16="http://schemas.microsoft.com/office/drawing/2014/main" id="{24FB9123-4849-44BF-9A09-8B939C44E1B2}"/>
              </a:ext>
              <a:ext uri="{C183D7F6-B498-43B3-948B-1728B52AA6E4}">
                <adec:decorative xmlns:adec="http://schemas.microsoft.com/office/drawing/2017/decorative" val="1"/>
              </a:ext>
            </a:extLst>
          </p:cNvPr>
          <p:cNvGrpSpPr/>
          <p:nvPr/>
        </p:nvGrpSpPr>
        <p:grpSpPr>
          <a:xfrm>
            <a:off x="313983" y="3300145"/>
            <a:ext cx="428968" cy="429029"/>
            <a:chOff x="418643" y="4826259"/>
            <a:chExt cx="717140" cy="717242"/>
          </a:xfrm>
        </p:grpSpPr>
        <p:grpSp>
          <p:nvGrpSpPr>
            <p:cNvPr id="135" name="Group 134">
              <a:extLst>
                <a:ext uri="{FF2B5EF4-FFF2-40B4-BE49-F238E27FC236}">
                  <a16:creationId xmlns:a16="http://schemas.microsoft.com/office/drawing/2014/main" id="{E8EE61CB-A528-4348-A4CB-58A4FF3B716E}"/>
                </a:ext>
              </a:extLst>
            </p:cNvPr>
            <p:cNvGrpSpPr/>
            <p:nvPr/>
          </p:nvGrpSpPr>
          <p:grpSpPr>
            <a:xfrm>
              <a:off x="418643" y="4826259"/>
              <a:ext cx="717140" cy="717242"/>
              <a:chOff x="418643" y="4826259"/>
              <a:chExt cx="717140" cy="717242"/>
            </a:xfrm>
          </p:grpSpPr>
          <p:sp>
            <p:nvSpPr>
              <p:cNvPr id="137" name="Freeform 5">
                <a:extLst>
                  <a:ext uri="{FF2B5EF4-FFF2-40B4-BE49-F238E27FC236}">
                    <a16:creationId xmlns:a16="http://schemas.microsoft.com/office/drawing/2014/main" id="{DBE80D79-498B-43D6-B42D-43959336841C}"/>
                  </a:ext>
                </a:extLst>
              </p:cNvPr>
              <p:cNvSpPr>
                <a:spLocks/>
              </p:cNvSpPr>
              <p:nvPr/>
            </p:nvSpPr>
            <p:spPr bwMode="auto">
              <a:xfrm>
                <a:off x="418643" y="482625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38" name="Freeform 6">
                <a:extLst>
                  <a:ext uri="{FF2B5EF4-FFF2-40B4-BE49-F238E27FC236}">
                    <a16:creationId xmlns:a16="http://schemas.microsoft.com/office/drawing/2014/main" id="{D2AD5516-F3B6-4B5F-B15B-EE47236B2891}"/>
                  </a:ext>
                </a:extLst>
              </p:cNvPr>
              <p:cNvSpPr>
                <a:spLocks noEditPoints="1"/>
              </p:cNvSpPr>
              <p:nvPr/>
            </p:nvSpPr>
            <p:spPr bwMode="auto">
              <a:xfrm>
                <a:off x="467961" y="487732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36" name="document_6" title="Icon of a document with a padlock in the lower right corner">
              <a:extLst>
                <a:ext uri="{FF2B5EF4-FFF2-40B4-BE49-F238E27FC236}">
                  <a16:creationId xmlns:a16="http://schemas.microsoft.com/office/drawing/2014/main" id="{D87C94F2-8375-40F1-A632-6D670264A40E}"/>
                </a:ext>
              </a:extLst>
            </p:cNvPr>
            <p:cNvSpPr>
              <a:spLocks noChangeAspect="1" noEditPoints="1"/>
            </p:cNvSpPr>
            <p:nvPr/>
          </p:nvSpPr>
          <p:spPr bwMode="auto">
            <a:xfrm>
              <a:off x="652819" y="5029387"/>
              <a:ext cx="248788" cy="31098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39" name="Group 138">
            <a:extLst>
              <a:ext uri="{FF2B5EF4-FFF2-40B4-BE49-F238E27FC236}">
                <a16:creationId xmlns:a16="http://schemas.microsoft.com/office/drawing/2014/main" id="{336C5582-B748-4D91-B518-46D655881D21}"/>
              </a:ext>
              <a:ext uri="{C183D7F6-B498-43B3-948B-1728B52AA6E4}">
                <adec:decorative xmlns:adec="http://schemas.microsoft.com/office/drawing/2017/decorative" val="1"/>
              </a:ext>
            </a:extLst>
          </p:cNvPr>
          <p:cNvGrpSpPr/>
          <p:nvPr/>
        </p:nvGrpSpPr>
        <p:grpSpPr>
          <a:xfrm>
            <a:off x="313983" y="3770112"/>
            <a:ext cx="428968" cy="429029"/>
            <a:chOff x="418646" y="4872395"/>
            <a:chExt cx="657682" cy="657682"/>
          </a:xfrm>
        </p:grpSpPr>
        <p:grpSp>
          <p:nvGrpSpPr>
            <p:cNvPr id="140" name="Group 139">
              <a:extLst>
                <a:ext uri="{FF2B5EF4-FFF2-40B4-BE49-F238E27FC236}">
                  <a16:creationId xmlns:a16="http://schemas.microsoft.com/office/drawing/2014/main" id="{03DBD8BC-8773-403A-9396-900521E05D4F}"/>
                </a:ext>
              </a:extLst>
            </p:cNvPr>
            <p:cNvGrpSpPr/>
            <p:nvPr/>
          </p:nvGrpSpPr>
          <p:grpSpPr>
            <a:xfrm>
              <a:off x="418646" y="4872395"/>
              <a:ext cx="657682" cy="657682"/>
              <a:chOff x="418643" y="2533089"/>
              <a:chExt cx="717140" cy="717242"/>
            </a:xfrm>
          </p:grpSpPr>
          <p:sp>
            <p:nvSpPr>
              <p:cNvPr id="142" name="Freeform 5">
                <a:extLst>
                  <a:ext uri="{FF2B5EF4-FFF2-40B4-BE49-F238E27FC236}">
                    <a16:creationId xmlns:a16="http://schemas.microsoft.com/office/drawing/2014/main" id="{251B898D-F7A9-4ACE-8D5C-92044E2D46F6}"/>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43" name="Freeform 6">
                <a:extLst>
                  <a:ext uri="{FF2B5EF4-FFF2-40B4-BE49-F238E27FC236}">
                    <a16:creationId xmlns:a16="http://schemas.microsoft.com/office/drawing/2014/main" id="{CA24FF64-2FB6-4F64-9A36-192480E7B7E1}"/>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41" name="Fingerprint_E928" title="Icon of a fingerprint">
              <a:extLst>
                <a:ext uri="{FF2B5EF4-FFF2-40B4-BE49-F238E27FC236}">
                  <a16:creationId xmlns:a16="http://schemas.microsoft.com/office/drawing/2014/main" id="{85949EBF-47CF-4FB4-B999-71A69F8CA51F}"/>
                </a:ext>
              </a:extLst>
            </p:cNvPr>
            <p:cNvSpPr>
              <a:spLocks noChangeAspect="1" noEditPoints="1"/>
            </p:cNvSpPr>
            <p:nvPr/>
          </p:nvSpPr>
          <p:spPr bwMode="auto">
            <a:xfrm>
              <a:off x="631770" y="5045618"/>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grpSp>
    </p:spTree>
    <p:extLst>
      <p:ext uri="{BB962C8B-B14F-4D97-AF65-F5344CB8AC3E}">
        <p14:creationId xmlns:p14="http://schemas.microsoft.com/office/powerpoint/2010/main" val="199768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Office 365</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a:xfrm>
            <a:off x="836544" y="736394"/>
            <a:ext cx="7539420" cy="3547021"/>
          </a:xfrm>
        </p:spPr>
        <p:txBody>
          <a:bodyPr/>
          <a:lstStyle/>
          <a:p>
            <a:pPr>
              <a:lnSpc>
                <a:spcPct val="100000"/>
              </a:lnSpc>
            </a:pPr>
            <a:r>
              <a:rPr lang="en-US" sz="1500" dirty="0"/>
              <a:t>Microsoft Defender for Office 365 is a cloud-based email filtering service that helps protect your organization against unknown malware and viruses by providing robust zero-day protection. </a:t>
            </a:r>
          </a:p>
        </p:txBody>
      </p:sp>
      <p:pic>
        <p:nvPicPr>
          <p:cNvPr id="5" name="Picture 4" descr="Graphical user interface&#10;&#10;Description automatically generated with low confidence">
            <a:extLst>
              <a:ext uri="{FF2B5EF4-FFF2-40B4-BE49-F238E27FC236}">
                <a16:creationId xmlns:a16="http://schemas.microsoft.com/office/drawing/2014/main" id="{F8A5FE9E-B8BA-4373-A3C3-416321C7CA93}"/>
              </a:ext>
            </a:extLst>
          </p:cNvPr>
          <p:cNvPicPr>
            <a:picLocks noChangeAspect="1"/>
          </p:cNvPicPr>
          <p:nvPr/>
        </p:nvPicPr>
        <p:blipFill>
          <a:blip r:embed="rId3"/>
          <a:stretch>
            <a:fillRect/>
          </a:stretch>
        </p:blipFill>
        <p:spPr>
          <a:xfrm>
            <a:off x="1180096" y="1517591"/>
            <a:ext cx="7348808" cy="3241088"/>
          </a:xfrm>
          <a:prstGeom prst="rect">
            <a:avLst/>
          </a:prstGeom>
        </p:spPr>
      </p:pic>
    </p:spTree>
    <p:extLst>
      <p:ext uri="{BB962C8B-B14F-4D97-AF65-F5344CB8AC3E}">
        <p14:creationId xmlns:p14="http://schemas.microsoft.com/office/powerpoint/2010/main" val="2657463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Identity</a:t>
            </a:r>
          </a:p>
        </p:txBody>
      </p:sp>
      <p:pic>
        <p:nvPicPr>
          <p:cNvPr id="5" name="Picture 4" descr="Timeline&#10;&#10;Description automatically generated">
            <a:extLst>
              <a:ext uri="{FF2B5EF4-FFF2-40B4-BE49-F238E27FC236}">
                <a16:creationId xmlns:a16="http://schemas.microsoft.com/office/drawing/2014/main" id="{D3FF759D-E483-47AF-9561-5768086C4BFB}"/>
              </a:ext>
            </a:extLst>
          </p:cNvPr>
          <p:cNvPicPr>
            <a:picLocks noChangeAspect="1"/>
          </p:cNvPicPr>
          <p:nvPr/>
        </p:nvPicPr>
        <p:blipFill>
          <a:blip r:embed="rId3"/>
          <a:stretch>
            <a:fillRect/>
          </a:stretch>
        </p:blipFill>
        <p:spPr>
          <a:xfrm>
            <a:off x="746120" y="877069"/>
            <a:ext cx="7651759" cy="3697573"/>
          </a:xfrm>
          <a:prstGeom prst="rect">
            <a:avLst/>
          </a:prstGeom>
        </p:spPr>
      </p:pic>
    </p:spTree>
    <p:extLst>
      <p:ext uri="{BB962C8B-B14F-4D97-AF65-F5344CB8AC3E}">
        <p14:creationId xmlns:p14="http://schemas.microsoft.com/office/powerpoint/2010/main" val="1814074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Azure AD Identity Protection</a:t>
            </a:r>
          </a:p>
        </p:txBody>
      </p:sp>
      <p:pic>
        <p:nvPicPr>
          <p:cNvPr id="7" name="Graphic 6" descr="self-remediation workflow graphic">
            <a:extLst>
              <a:ext uri="{FF2B5EF4-FFF2-40B4-BE49-F238E27FC236}">
                <a16:creationId xmlns:a16="http://schemas.microsoft.com/office/drawing/2014/main" id="{2F260171-BFBD-4CAD-B032-009A283C88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994" y="1389413"/>
            <a:ext cx="5710103" cy="1104032"/>
          </a:xfrm>
          <a:prstGeom prst="rect">
            <a:avLst/>
          </a:prstGeom>
        </p:spPr>
      </p:pic>
      <p:pic>
        <p:nvPicPr>
          <p:cNvPr id="9" name="Graphic 8" descr="graphic of administrator remediation workflow.">
            <a:extLst>
              <a:ext uri="{FF2B5EF4-FFF2-40B4-BE49-F238E27FC236}">
                <a16:creationId xmlns:a16="http://schemas.microsoft.com/office/drawing/2014/main" id="{3715B343-02B3-4DDF-AB80-B8185F3E4E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7415" y="3297367"/>
            <a:ext cx="7841138" cy="1104032"/>
          </a:xfrm>
          <a:prstGeom prst="rect">
            <a:avLst/>
          </a:prstGeom>
        </p:spPr>
      </p:pic>
    </p:spTree>
    <p:extLst>
      <p:ext uri="{BB962C8B-B14F-4D97-AF65-F5344CB8AC3E}">
        <p14:creationId xmlns:p14="http://schemas.microsoft.com/office/powerpoint/2010/main" val="1252830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Endpoint</a:t>
            </a:r>
          </a:p>
        </p:txBody>
      </p:sp>
      <p:pic>
        <p:nvPicPr>
          <p:cNvPr id="4" name="Picture 2" descr="Steps for adding Microsoft Defender for Office to the Defender evaluation environment.">
            <a:extLst>
              <a:ext uri="{FF2B5EF4-FFF2-40B4-BE49-F238E27FC236}">
                <a16:creationId xmlns:a16="http://schemas.microsoft.com/office/drawing/2014/main" id="{157971DB-086E-4AA5-A113-73A245F9B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544" y="592058"/>
            <a:ext cx="3872912" cy="4411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566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0"/>
          </a:blip>
          <a:srcRect/>
          <a:stretch>
            <a:fillRect/>
          </a:stretch>
        </a:blip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Enable attack surface reduction rules</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idx="1"/>
          </p:nvPr>
        </p:nvSpPr>
        <p:spPr>
          <a:ln>
            <a:solidFill>
              <a:schemeClr val="accent1"/>
            </a:solidFill>
          </a:ln>
        </p:spPr>
        <p:txBody>
          <a:bodyPr/>
          <a:lstStyle/>
          <a:p>
            <a:r>
              <a:rPr lang="en-US" dirty="0"/>
              <a:t>Sample ASR Rules:</a:t>
            </a:r>
          </a:p>
          <a:p>
            <a:pPr marL="214313" lvl="1" indent="-214313">
              <a:buFont typeface="Arial" panose="020B0604020202020204" pitchFamily="34" charset="0"/>
              <a:buChar char="•"/>
            </a:pPr>
            <a:r>
              <a:rPr lang="en-US" dirty="0"/>
              <a:t>Block executable content from email client and webmail</a:t>
            </a:r>
          </a:p>
          <a:p>
            <a:pPr marL="214313" lvl="1" indent="-214313">
              <a:buFont typeface="Arial" panose="020B0604020202020204" pitchFamily="34" charset="0"/>
              <a:buChar char="•"/>
            </a:pPr>
            <a:r>
              <a:rPr lang="en-US" dirty="0"/>
              <a:t>Block all Office applications from creating child processes</a:t>
            </a:r>
          </a:p>
          <a:p>
            <a:pPr marL="214313" lvl="1" indent="-214313">
              <a:buFont typeface="Arial" panose="020B0604020202020204" pitchFamily="34" charset="0"/>
              <a:buChar char="•"/>
            </a:pPr>
            <a:r>
              <a:rPr lang="en-US" dirty="0"/>
              <a:t>Block Office applications from creating executable content</a:t>
            </a:r>
          </a:p>
          <a:p>
            <a:pPr marL="214313" lvl="1" indent="-214313">
              <a:buFont typeface="Arial" panose="020B0604020202020204" pitchFamily="34" charset="0"/>
              <a:buChar char="•"/>
            </a:pPr>
            <a:r>
              <a:rPr lang="en-US" dirty="0"/>
              <a:t>Block Office applications from injecting code into other processes</a:t>
            </a:r>
          </a:p>
          <a:p>
            <a:pPr marL="214313" lvl="1" indent="-214313">
              <a:buFont typeface="Arial" panose="020B0604020202020204" pitchFamily="34" charset="0"/>
              <a:buChar char="•"/>
            </a:pPr>
            <a:r>
              <a:rPr lang="en-US" dirty="0"/>
              <a:t>Block execution of potentially obfuscated scripts</a:t>
            </a:r>
          </a:p>
          <a:p>
            <a:pPr marL="214313" lvl="1" indent="-214313">
              <a:buFont typeface="Arial" panose="020B0604020202020204" pitchFamily="34" charset="0"/>
              <a:buChar char="•"/>
            </a:pPr>
            <a:r>
              <a:rPr lang="en-US" dirty="0"/>
              <a:t>Use advanced protection against ransomware</a:t>
            </a:r>
          </a:p>
        </p:txBody>
      </p:sp>
    </p:spTree>
    <p:extLst>
      <p:ext uri="{BB962C8B-B14F-4D97-AF65-F5344CB8AC3E}">
        <p14:creationId xmlns:p14="http://schemas.microsoft.com/office/powerpoint/2010/main" val="1770440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Explain Microsoft Defender for Cloud</a:t>
            </a:r>
          </a:p>
        </p:txBody>
      </p:sp>
      <p:sp>
        <p:nvSpPr>
          <p:cNvPr id="3" name="Content Placeholder 2">
            <a:extLst>
              <a:ext uri="{FF2B5EF4-FFF2-40B4-BE49-F238E27FC236}">
                <a16:creationId xmlns:a16="http://schemas.microsoft.com/office/drawing/2014/main" id="{949CEC76-763F-AA4A-02CD-BD3B01ABC08A}"/>
              </a:ext>
            </a:extLst>
          </p:cNvPr>
          <p:cNvSpPr>
            <a:spLocks noGrp="1"/>
          </p:cNvSpPr>
          <p:nvPr>
            <p:ph idx="1"/>
          </p:nvPr>
        </p:nvSpPr>
        <p:spPr/>
        <p:txBody>
          <a:bodyPr/>
          <a:lstStyle/>
          <a:p>
            <a:endParaRPr lang="en-US"/>
          </a:p>
        </p:txBody>
      </p:sp>
      <p:pic>
        <p:nvPicPr>
          <p:cNvPr id="5" name="Picture 4" descr="Graphical user interface&#10;&#10;Description automatically generated with medium confidence">
            <a:extLst>
              <a:ext uri="{FF2B5EF4-FFF2-40B4-BE49-F238E27FC236}">
                <a16:creationId xmlns:a16="http://schemas.microsoft.com/office/drawing/2014/main" id="{3A91F8D3-C7E2-444B-AAA6-7179E0981394}"/>
              </a:ext>
            </a:extLst>
          </p:cNvPr>
          <p:cNvPicPr>
            <a:picLocks noChangeAspect="1"/>
          </p:cNvPicPr>
          <p:nvPr/>
        </p:nvPicPr>
        <p:blipFill>
          <a:blip r:embed="rId3"/>
          <a:stretch>
            <a:fillRect/>
          </a:stretch>
        </p:blipFill>
        <p:spPr>
          <a:xfrm>
            <a:off x="287047" y="1268073"/>
            <a:ext cx="8569907" cy="2607354"/>
          </a:xfrm>
          <a:prstGeom prst="rect">
            <a:avLst/>
          </a:prstGeom>
        </p:spPr>
      </p:pic>
    </p:spTree>
    <p:extLst>
      <p:ext uri="{BB962C8B-B14F-4D97-AF65-F5344CB8AC3E}">
        <p14:creationId xmlns:p14="http://schemas.microsoft.com/office/powerpoint/2010/main" val="2645270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Cloud workload protections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pPr>
              <a:lnSpc>
                <a:spcPct val="100000"/>
              </a:lnSpc>
            </a:pPr>
            <a:r>
              <a:rPr lang="en-US" sz="1500" dirty="0"/>
              <a:t>Microsoft Defender for Cloud, brings advanced, intelligent protection to your Azure and hybrid resources and workloads.</a:t>
            </a:r>
          </a:p>
        </p:txBody>
      </p:sp>
      <p:pic>
        <p:nvPicPr>
          <p:cNvPr id="7" name="Picture 6" descr="Screenshot of Cloud Workload Protections">
            <a:extLst>
              <a:ext uri="{FF2B5EF4-FFF2-40B4-BE49-F238E27FC236}">
                <a16:creationId xmlns:a16="http://schemas.microsoft.com/office/drawing/2014/main" id="{35F4B73D-E393-4F51-852D-B68AA7970EC3}"/>
              </a:ext>
            </a:extLst>
          </p:cNvPr>
          <p:cNvPicPr>
            <a:picLocks noChangeAspect="1"/>
          </p:cNvPicPr>
          <p:nvPr/>
        </p:nvPicPr>
        <p:blipFill>
          <a:blip r:embed="rId3"/>
          <a:stretch>
            <a:fillRect/>
          </a:stretch>
        </p:blipFill>
        <p:spPr>
          <a:xfrm>
            <a:off x="2818460" y="683668"/>
            <a:ext cx="5425427" cy="4297940"/>
          </a:xfrm>
          <a:prstGeom prst="rect">
            <a:avLst/>
          </a:prstGeom>
        </p:spPr>
      </p:pic>
    </p:spTree>
    <p:extLst>
      <p:ext uri="{BB962C8B-B14F-4D97-AF65-F5344CB8AC3E}">
        <p14:creationId xmlns:p14="http://schemas.microsoft.com/office/powerpoint/2010/main" val="2473951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Cloud Suppression Rule</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a:xfrm>
            <a:off x="207114" y="1062966"/>
            <a:ext cx="3332920" cy="3547021"/>
          </a:xfrm>
        </p:spPr>
        <p:txBody>
          <a:bodyPr/>
          <a:lstStyle/>
          <a:p>
            <a:pPr>
              <a:lnSpc>
                <a:spcPct val="100000"/>
              </a:lnSpc>
            </a:pPr>
            <a:r>
              <a:rPr lang="en-US" sz="1800" dirty="0"/>
              <a:t>A suppression rule can be useful to suppress alerts that you've identified as false positives or alerts that are being triggered too often to be useful.</a:t>
            </a:r>
          </a:p>
        </p:txBody>
      </p:sp>
      <p:pic>
        <p:nvPicPr>
          <p:cNvPr id="8" name="Picture 7" descr="screen to suppress rules in Azure Defender.">
            <a:extLst>
              <a:ext uri="{FF2B5EF4-FFF2-40B4-BE49-F238E27FC236}">
                <a16:creationId xmlns:a16="http://schemas.microsoft.com/office/drawing/2014/main" id="{FE622339-329D-4B75-9D6C-DF93D590A6BB}"/>
              </a:ext>
            </a:extLst>
          </p:cNvPr>
          <p:cNvPicPr>
            <a:picLocks noChangeAspect="1"/>
          </p:cNvPicPr>
          <p:nvPr/>
        </p:nvPicPr>
        <p:blipFill>
          <a:blip r:embed="rId3"/>
          <a:stretch>
            <a:fillRect/>
          </a:stretch>
        </p:blipFill>
        <p:spPr>
          <a:xfrm>
            <a:off x="6116460" y="1078836"/>
            <a:ext cx="2292040" cy="3973559"/>
          </a:xfrm>
          <a:prstGeom prst="rect">
            <a:avLst/>
          </a:prstGeom>
        </p:spPr>
      </p:pic>
    </p:spTree>
    <p:extLst>
      <p:ext uri="{BB962C8B-B14F-4D97-AF65-F5344CB8AC3E}">
        <p14:creationId xmlns:p14="http://schemas.microsoft.com/office/powerpoint/2010/main" val="1888732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Sentinel</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r>
              <a:rPr lang="en-US" sz="1500" dirty="0"/>
              <a:t>Microsoft Sentinel is a cloud-native SIEM. A SIEM system is a tool that an organization uses to collect, analyze, and perform security operations on its computer systems.</a:t>
            </a:r>
          </a:p>
        </p:txBody>
      </p:sp>
      <p:pic>
        <p:nvPicPr>
          <p:cNvPr id="5" name="Graphic 4" descr="process for Azure Sentinel explained.">
            <a:extLst>
              <a:ext uri="{FF2B5EF4-FFF2-40B4-BE49-F238E27FC236}">
                <a16:creationId xmlns:a16="http://schemas.microsoft.com/office/drawing/2014/main" id="{D16E7EDF-A702-4507-AC27-AA77A7D1E5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3234" y="1982616"/>
            <a:ext cx="8537532" cy="2012915"/>
          </a:xfrm>
          <a:prstGeom prst="rect">
            <a:avLst/>
          </a:prstGeom>
        </p:spPr>
      </p:pic>
    </p:spTree>
    <p:extLst>
      <p:ext uri="{BB962C8B-B14F-4D97-AF65-F5344CB8AC3E}">
        <p14:creationId xmlns:p14="http://schemas.microsoft.com/office/powerpoint/2010/main" val="4121172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Microsoft Defender for Cloud</a:t>
            </a:r>
          </a:p>
          <a:p>
            <a:r>
              <a:rPr lang="en-US" dirty="0"/>
              <a:t>Microsoft Sentinel</a:t>
            </a:r>
          </a:p>
        </p:txBody>
      </p:sp>
    </p:spTree>
    <p:extLst>
      <p:ext uri="{BB962C8B-B14F-4D97-AF65-F5344CB8AC3E}">
        <p14:creationId xmlns:p14="http://schemas.microsoft.com/office/powerpoint/2010/main" val="146140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KQL Syntax</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r>
              <a:rPr lang="en-US" sz="1500" dirty="0"/>
              <a:t>A KQL query is a read-only request to process data and return results. The request is stated in plain text, using a data-flow model designed to make the syntax easy to read, write, and automate.</a:t>
            </a:r>
          </a:p>
        </p:txBody>
      </p:sp>
      <p:pic>
        <p:nvPicPr>
          <p:cNvPr id="6" name="Picture 5" descr="Chart, diagram, box and whisker chart&#10;&#10;Description automatically generated">
            <a:extLst>
              <a:ext uri="{FF2B5EF4-FFF2-40B4-BE49-F238E27FC236}">
                <a16:creationId xmlns:a16="http://schemas.microsoft.com/office/drawing/2014/main" id="{DC4C9226-61EC-4386-9C32-44DEE357C72B}"/>
              </a:ext>
            </a:extLst>
          </p:cNvPr>
          <p:cNvPicPr>
            <a:picLocks noChangeAspect="1"/>
          </p:cNvPicPr>
          <p:nvPr/>
        </p:nvPicPr>
        <p:blipFill>
          <a:blip r:embed="rId3"/>
          <a:stretch>
            <a:fillRect/>
          </a:stretch>
        </p:blipFill>
        <p:spPr>
          <a:xfrm>
            <a:off x="697219" y="1669775"/>
            <a:ext cx="7749562" cy="3267418"/>
          </a:xfrm>
          <a:prstGeom prst="rect">
            <a:avLst/>
          </a:prstGeom>
        </p:spPr>
      </p:pic>
    </p:spTree>
    <p:extLst>
      <p:ext uri="{BB962C8B-B14F-4D97-AF65-F5344CB8AC3E}">
        <p14:creationId xmlns:p14="http://schemas.microsoft.com/office/powerpoint/2010/main" val="1525228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let statement</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r>
              <a:rPr lang="en-US" sz="1800" dirty="0">
                <a:latin typeface="Cascadia Code" panose="020B0609020000020004" pitchFamily="49" charset="0"/>
                <a:ea typeface="Cascadia Code" panose="020B0609020000020004" pitchFamily="49" charset="0"/>
                <a:cs typeface="Cascadia Code" panose="020B0609020000020004" pitchFamily="49" charset="0"/>
              </a:rPr>
              <a:t>let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timeOffset</a:t>
            </a:r>
            <a:r>
              <a:rPr lang="en-US" sz="1800" dirty="0">
                <a:latin typeface="Cascadia Code" panose="020B0609020000020004" pitchFamily="49" charset="0"/>
                <a:ea typeface="Cascadia Code" panose="020B0609020000020004" pitchFamily="49" charset="0"/>
                <a:cs typeface="Cascadia Code" panose="020B0609020000020004" pitchFamily="49" charset="0"/>
              </a:rPr>
              <a:t> = 7d;</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let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discardEventId</a:t>
            </a:r>
            <a:r>
              <a:rPr lang="en-US" sz="1800" dirty="0">
                <a:latin typeface="Cascadia Code" panose="020B0609020000020004" pitchFamily="49" charset="0"/>
                <a:ea typeface="Cascadia Code" panose="020B0609020000020004" pitchFamily="49" charset="0"/>
                <a:cs typeface="Cascadia Code" panose="020B0609020000020004" pitchFamily="49" charset="0"/>
              </a:rPr>
              <a:t> = 4688;</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800" dirty="0">
                <a:latin typeface="Cascadia Code" panose="020B0609020000020004" pitchFamily="49" charset="0"/>
                <a:ea typeface="Cascadia Code" panose="020B0609020000020004" pitchFamily="49" charset="0"/>
                <a:cs typeface="Cascadia Code" panose="020B0609020000020004" pitchFamily="49" charset="0"/>
              </a:rPr>
              <a:t> &gt; ago(</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timeOffset</a:t>
            </a:r>
            <a:r>
              <a:rPr lang="en-US" sz="1800" dirty="0">
                <a:latin typeface="Cascadia Code" panose="020B0609020000020004" pitchFamily="49" charset="0"/>
                <a:ea typeface="Cascadia Code" panose="020B0609020000020004" pitchFamily="49" charset="0"/>
                <a:cs typeface="Cascadia Code" panose="020B0609020000020004" pitchFamily="49" charset="0"/>
              </a:rPr>
              <a:t>*2) and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800" dirty="0">
                <a:latin typeface="Cascadia Code" panose="020B0609020000020004" pitchFamily="49" charset="0"/>
                <a:ea typeface="Cascadia Code" panose="020B0609020000020004" pitchFamily="49" charset="0"/>
                <a:cs typeface="Cascadia Code" panose="020B0609020000020004" pitchFamily="49" charset="0"/>
              </a:rPr>
              <a:t> &lt; ago(</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timeOffset</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where EventID !=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discardEventId</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a:latin typeface="Cascadia Code" panose="020B0609020000020004" pitchFamily="49" charset="0"/>
                <a:ea typeface="Cascadia Code" panose="020B0609020000020004" pitchFamily="49" charset="0"/>
                <a:cs typeface="Cascadia Code" panose="020B0609020000020004" pitchFamily="49" charset="0"/>
              </a:rPr>
              <a:t>let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LowActivityAccounts</a:t>
            </a:r>
            <a:r>
              <a:rPr lang="en-US" sz="1800" dirty="0">
                <a:latin typeface="Cascadia Code" panose="020B0609020000020004" pitchFamily="49" charset="0"/>
                <a:ea typeface="Cascadia Code" panose="020B0609020000020004" pitchFamily="49" charset="0"/>
                <a:cs typeface="Cascadia Code" panose="020B0609020000020004" pitchFamily="49" charset="0"/>
              </a:rPr>
              <a:t> =</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SecurityEvent </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 summarize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cnt</a:t>
            </a:r>
            <a:r>
              <a:rPr lang="en-US" sz="1800" dirty="0">
                <a:latin typeface="Cascadia Code" panose="020B0609020000020004" pitchFamily="49" charset="0"/>
                <a:ea typeface="Cascadia Code" panose="020B0609020000020004" pitchFamily="49" charset="0"/>
                <a:cs typeface="Cascadia Code" panose="020B0609020000020004" pitchFamily="49" charset="0"/>
              </a:rPr>
              <a:t> = count() by Account </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cnt</a:t>
            </a:r>
            <a:r>
              <a:rPr lang="en-US" sz="1800" dirty="0">
                <a:latin typeface="Cascadia Code" panose="020B0609020000020004" pitchFamily="49" charset="0"/>
                <a:ea typeface="Cascadia Code" panose="020B0609020000020004" pitchFamily="49" charset="0"/>
                <a:cs typeface="Cascadia Code" panose="020B0609020000020004" pitchFamily="49" charset="0"/>
              </a:rPr>
              <a:t> &lt; 10;</a:t>
            </a: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err="1">
                <a:latin typeface="Cascadia Code" panose="020B0609020000020004" pitchFamily="49" charset="0"/>
                <a:ea typeface="Cascadia Code" panose="020B0609020000020004" pitchFamily="49" charset="0"/>
                <a:cs typeface="Cascadia Code" panose="020B0609020000020004" pitchFamily="49" charset="0"/>
              </a:rPr>
              <a:t>LowActivityAccounts</a:t>
            </a:r>
            <a:r>
              <a:rPr lang="en-US" sz="1800" dirty="0">
                <a:latin typeface="Cascadia Code" panose="020B0609020000020004" pitchFamily="49" charset="0"/>
                <a:ea typeface="Cascadia Code" panose="020B0609020000020004" pitchFamily="49" charset="0"/>
                <a:cs typeface="Cascadia Code" panose="020B0609020000020004" pitchFamily="49" charset="0"/>
              </a:rPr>
              <a:t> | where Account contains "</a:t>
            </a:r>
            <a:r>
              <a:rPr lang="en-US" dirty="0"/>
              <a:t>Mal"</a:t>
            </a:r>
          </a:p>
        </p:txBody>
      </p:sp>
    </p:spTree>
    <p:extLst>
      <p:ext uri="{BB962C8B-B14F-4D97-AF65-F5344CB8AC3E}">
        <p14:creationId xmlns:p14="http://schemas.microsoft.com/office/powerpoint/2010/main" val="1764423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search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r>
              <a:rPr lang="en-US" sz="1800" dirty="0">
                <a:latin typeface="Cascadia Code" panose="020B0609020000020004" pitchFamily="49" charset="0"/>
                <a:ea typeface="Cascadia Code" panose="020B0609020000020004" pitchFamily="49" charset="0"/>
                <a:cs typeface="Cascadia Code" panose="020B0609020000020004" pitchFamily="49" charset="0"/>
              </a:rPr>
              <a:t>search "err"</a:t>
            </a: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a:latin typeface="Cascadia Code" panose="020B0609020000020004" pitchFamily="49" charset="0"/>
                <a:ea typeface="Cascadia Code" panose="020B0609020000020004" pitchFamily="49" charset="0"/>
                <a:cs typeface="Cascadia Code" panose="020B0609020000020004" pitchFamily="49" charset="0"/>
              </a:rPr>
              <a:t>search in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SecurityEvent,SecurityAlert,A</a:t>
            </a:r>
            <a:r>
              <a:rPr lang="en-US" sz="1800" dirty="0">
                <a:latin typeface="Cascadia Code" panose="020B0609020000020004" pitchFamily="49" charset="0"/>
                <a:ea typeface="Cascadia Code" panose="020B0609020000020004" pitchFamily="49" charset="0"/>
                <a:cs typeface="Cascadia Code" panose="020B0609020000020004" pitchFamily="49" charset="0"/>
              </a:rPr>
              <a:t>*) "err"</a:t>
            </a:r>
          </a:p>
        </p:txBody>
      </p:sp>
    </p:spTree>
    <p:extLst>
      <p:ext uri="{BB962C8B-B14F-4D97-AF65-F5344CB8AC3E}">
        <p14:creationId xmlns:p14="http://schemas.microsoft.com/office/powerpoint/2010/main" val="338483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where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a:xfrm>
            <a:off x="814537" y="658017"/>
            <a:ext cx="7539420" cy="3547021"/>
          </a:xfrm>
        </p:spPr>
        <p:txBody>
          <a:bodyPr/>
          <a:lstStyle/>
          <a:p>
            <a:r>
              <a:rPr lang="en-US" sz="16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6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600" dirty="0">
                <a:latin typeface="Cascadia Code" panose="020B0609020000020004" pitchFamily="49" charset="0"/>
                <a:ea typeface="Cascadia Code" panose="020B0609020000020004" pitchFamily="49" charset="0"/>
                <a:cs typeface="Cascadia Code" panose="020B0609020000020004" pitchFamily="49" charset="0"/>
              </a:rPr>
              <a:t> &gt; ago(1d)</a:t>
            </a:r>
          </a:p>
          <a:p>
            <a:endParaRPr lang="en-US" sz="1600" dirty="0">
              <a:latin typeface="Cascadia Code" panose="020B0609020000020004" pitchFamily="49" charset="0"/>
              <a:ea typeface="Cascadia Code" panose="020B0609020000020004" pitchFamily="49" charset="0"/>
              <a:cs typeface="Cascadia Code" panose="020B0609020000020004" pitchFamily="49" charset="0"/>
            </a:endParaRPr>
          </a:p>
          <a:p>
            <a:r>
              <a:rPr lang="en-US" sz="16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6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600" dirty="0">
                <a:latin typeface="Cascadia Code" panose="020B0609020000020004" pitchFamily="49" charset="0"/>
                <a:ea typeface="Cascadia Code" panose="020B0609020000020004" pitchFamily="49" charset="0"/>
                <a:cs typeface="Cascadia Code" panose="020B0609020000020004" pitchFamily="49" charset="0"/>
              </a:rPr>
              <a:t> &gt; ago(1h) and EventID == "4624"</a:t>
            </a:r>
          </a:p>
          <a:p>
            <a:endParaRPr lang="en-US" sz="1600" dirty="0">
              <a:latin typeface="Cascadia Code" panose="020B0609020000020004" pitchFamily="49" charset="0"/>
              <a:ea typeface="Cascadia Code" panose="020B0609020000020004" pitchFamily="49" charset="0"/>
              <a:cs typeface="Cascadia Code" panose="020B0609020000020004" pitchFamily="49" charset="0"/>
            </a:endParaRPr>
          </a:p>
          <a:p>
            <a:r>
              <a:rPr lang="en-US" sz="16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6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600" dirty="0">
                <a:latin typeface="Cascadia Code" panose="020B0609020000020004" pitchFamily="49" charset="0"/>
                <a:ea typeface="Cascadia Code" panose="020B0609020000020004" pitchFamily="49" charset="0"/>
                <a:cs typeface="Cascadia Code" panose="020B0609020000020004" pitchFamily="49" charset="0"/>
              </a:rPr>
              <a:t> &gt; ago(1h)</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EventID == 4624</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600" dirty="0" err="1">
                <a:latin typeface="Cascadia Code" panose="020B0609020000020004" pitchFamily="49" charset="0"/>
                <a:ea typeface="Cascadia Code" panose="020B0609020000020004" pitchFamily="49" charset="0"/>
                <a:cs typeface="Cascadia Code" panose="020B0609020000020004" pitchFamily="49" charset="0"/>
              </a:rPr>
              <a:t>AccountType</a:t>
            </a:r>
            <a:r>
              <a:rPr lang="en-US" sz="1600" dirty="0">
                <a:latin typeface="Cascadia Code" panose="020B0609020000020004" pitchFamily="49" charset="0"/>
                <a:ea typeface="Cascadia Code" panose="020B0609020000020004" pitchFamily="49" charset="0"/>
                <a:cs typeface="Cascadia Code" panose="020B0609020000020004" pitchFamily="49" charset="0"/>
              </a:rPr>
              <a:t> =~ "user"</a:t>
            </a:r>
          </a:p>
          <a:p>
            <a:endParaRPr lang="en-US" sz="1600" dirty="0">
              <a:latin typeface="Cascadia Code" panose="020B0609020000020004" pitchFamily="49" charset="0"/>
              <a:ea typeface="Cascadia Code" panose="020B0609020000020004" pitchFamily="49" charset="0"/>
              <a:cs typeface="Cascadia Code" panose="020B0609020000020004" pitchFamily="49" charset="0"/>
            </a:endParaRPr>
          </a:p>
          <a:p>
            <a:r>
              <a:rPr lang="en-US" sz="1600" dirty="0">
                <a:latin typeface="Cascadia Code" panose="020B0609020000020004" pitchFamily="49" charset="0"/>
                <a:ea typeface="Cascadia Code" panose="020B0609020000020004" pitchFamily="49" charset="0"/>
                <a:cs typeface="Cascadia Code" panose="020B0609020000020004" pitchFamily="49" charset="0"/>
              </a:rPr>
              <a:t>SecurityEvent | where EventID in (4624, 4625</a:t>
            </a:r>
            <a:r>
              <a:rPr lang="en-US" sz="2000" dirty="0"/>
              <a:t>)</a:t>
            </a:r>
          </a:p>
        </p:txBody>
      </p:sp>
    </p:spTree>
    <p:extLst>
      <p:ext uri="{BB962C8B-B14F-4D97-AF65-F5344CB8AC3E}">
        <p14:creationId xmlns:p14="http://schemas.microsoft.com/office/powerpoint/2010/main" val="2541499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extend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 != "" and Process !=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extend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  substring(ProcessName,0,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(Process))</a:t>
            </a:r>
          </a:p>
        </p:txBody>
      </p:sp>
    </p:spTree>
    <p:extLst>
      <p:ext uri="{BB962C8B-B14F-4D97-AF65-F5344CB8AC3E}">
        <p14:creationId xmlns:p14="http://schemas.microsoft.com/office/powerpoint/2010/main" val="908567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order by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 != "" and Process !=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extend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  substring(ProcessName,0,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(Process))</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order by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desc, Process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asc</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908051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project operators</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project Computer, Account</a:t>
            </a: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 != "" and Process != ""</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extend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  substring(ProcessName,0,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(Process))</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order by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desc, Process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asc</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a:latin typeface="Cascadia Code" panose="020B0609020000020004" pitchFamily="49" charset="0"/>
                <a:ea typeface="Cascadia Code" panose="020B0609020000020004" pitchFamily="49" charset="0"/>
                <a:cs typeface="Cascadia Code" panose="020B0609020000020004" pitchFamily="49" charset="0"/>
              </a:rPr>
              <a:t>| project-away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19344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join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a:xfrm>
            <a:off x="814537" y="644954"/>
            <a:ext cx="7539420" cy="3547021"/>
          </a:xfrm>
        </p:spPr>
        <p:txBody>
          <a:bodyPr/>
          <a:lstStyle/>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where EventID == "4624"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summarize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LogOnCount</a:t>
            </a:r>
            <a:r>
              <a:rPr lang="en-US" sz="1800" dirty="0">
                <a:latin typeface="Cascadia Code" panose="020B0609020000020004" pitchFamily="49" charset="0"/>
                <a:ea typeface="Cascadia Code" panose="020B0609020000020004" pitchFamily="49" charset="0"/>
                <a:cs typeface="Cascadia Code" panose="020B0609020000020004" pitchFamily="49" charset="0"/>
              </a:rPr>
              <a:t>=count() by EventID, Account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project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LogOnCount</a:t>
            </a:r>
            <a:r>
              <a:rPr lang="en-US" sz="1800" dirty="0">
                <a:latin typeface="Cascadia Code" panose="020B0609020000020004" pitchFamily="49" charset="0"/>
                <a:ea typeface="Cascadia Code" panose="020B0609020000020004" pitchFamily="49" charset="0"/>
                <a:cs typeface="Cascadia Code" panose="020B0609020000020004" pitchFamily="49" charset="0"/>
              </a:rPr>
              <a:t>, Account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join kind = inner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SecurityEvent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 where EventID == "4634"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 summarize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LogOffCount</a:t>
            </a:r>
            <a:r>
              <a:rPr lang="en-US" sz="1800" dirty="0">
                <a:latin typeface="Cascadia Code" panose="020B0609020000020004" pitchFamily="49" charset="0"/>
                <a:ea typeface="Cascadia Code" panose="020B0609020000020004" pitchFamily="49" charset="0"/>
                <a:cs typeface="Cascadia Code" panose="020B0609020000020004" pitchFamily="49" charset="0"/>
              </a:rPr>
              <a:t>=count() by EventID, Account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 project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LogOffCount</a:t>
            </a:r>
            <a:r>
              <a:rPr lang="en-US" sz="1800" dirty="0">
                <a:latin typeface="Cascadia Code" panose="020B0609020000020004" pitchFamily="49" charset="0"/>
                <a:ea typeface="Cascadia Code" panose="020B0609020000020004" pitchFamily="49" charset="0"/>
                <a:cs typeface="Cascadia Code" panose="020B0609020000020004" pitchFamily="49" charset="0"/>
              </a:rPr>
              <a:t>, Account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on Account</a:t>
            </a:r>
          </a:p>
        </p:txBody>
      </p:sp>
    </p:spTree>
    <p:extLst>
      <p:ext uri="{BB962C8B-B14F-4D97-AF65-F5344CB8AC3E}">
        <p14:creationId xmlns:p14="http://schemas.microsoft.com/office/powerpoint/2010/main" val="20283233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Query Multiple Workspaces</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a:xfrm>
            <a:off x="470264" y="798239"/>
            <a:ext cx="8086168" cy="3547021"/>
          </a:xfrm>
        </p:spPr>
        <p:txBody>
          <a:bodyPr/>
          <a:lstStyle/>
          <a:p>
            <a:pPr marL="0" indent="0">
              <a:buNone/>
            </a:pPr>
            <a:r>
              <a:rPr lang="en-GB" sz="1800" dirty="0" err="1">
                <a:latin typeface="Cascadia Code" panose="020B0609020000020004" pitchFamily="49" charset="0"/>
                <a:ea typeface="Cascadia Code" panose="020B0609020000020004" pitchFamily="49" charset="0"/>
                <a:cs typeface="Cascadia Code" panose="020B0609020000020004" pitchFamily="49" charset="0"/>
              </a:rPr>
              <a:t>ADFPipelineRun</a:t>
            </a:r>
            <a:r>
              <a:rPr lang="en-GB" sz="1800" dirty="0">
                <a:latin typeface="Cascadia Code" panose="020B0609020000020004" pitchFamily="49" charset="0"/>
                <a:ea typeface="Cascadia Code" panose="020B0609020000020004" pitchFamily="49" charset="0"/>
                <a:cs typeface="Cascadia Code" panose="020B0609020000020004" pitchFamily="49" charset="0"/>
              </a:rPr>
              <a:t> //Workspace A</a:t>
            </a:r>
          </a:p>
          <a:p>
            <a:pPr marL="0" indent="0">
              <a:buNone/>
            </a:pPr>
            <a:r>
              <a:rPr lang="en-GB" sz="1800" dirty="0">
                <a:latin typeface="Cascadia Code" panose="020B0609020000020004" pitchFamily="49" charset="0"/>
                <a:ea typeface="Cascadia Code" panose="020B0609020000020004" pitchFamily="49" charset="0"/>
                <a:cs typeface="Cascadia Code" panose="020B0609020000020004" pitchFamily="49" charset="0"/>
              </a:rPr>
              <a:t>| union </a:t>
            </a:r>
          </a:p>
          <a:p>
            <a:pPr marL="0" indent="0">
              <a:buNone/>
            </a:pPr>
            <a:r>
              <a:rPr lang="en-GB" sz="1800" dirty="0">
                <a:latin typeface="Cascadia Code" panose="020B0609020000020004" pitchFamily="49" charset="0"/>
                <a:ea typeface="Cascadia Code" panose="020B0609020000020004" pitchFamily="49" charset="0"/>
                <a:cs typeface="Cascadia Code" panose="020B0609020000020004" pitchFamily="49" charset="0"/>
              </a:rPr>
              <a:t>workspace("&lt;</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WorkspaceID</a:t>
            </a:r>
            <a:r>
              <a:rPr lang="en-GB" sz="1800" dirty="0">
                <a:latin typeface="Cascadia Code" panose="020B0609020000020004" pitchFamily="49" charset="0"/>
                <a:ea typeface="Cascadia Code" panose="020B0609020000020004" pitchFamily="49" charset="0"/>
                <a:cs typeface="Cascadia Code" panose="020B0609020000020004" pitchFamily="49" charset="0"/>
              </a:rPr>
              <a:t> for workspace B&gt;").</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ADFPipelineRun</a:t>
            </a:r>
            <a:r>
              <a:rPr lang="en-GB" sz="1800" dirty="0">
                <a:latin typeface="Cascadia Code" panose="020B0609020000020004" pitchFamily="49" charset="0"/>
                <a:ea typeface="Cascadia Code" panose="020B0609020000020004" pitchFamily="49" charset="0"/>
                <a:cs typeface="Cascadia Code" panose="020B0609020000020004" pitchFamily="49" charset="0"/>
              </a:rPr>
              <a:t> </a:t>
            </a:r>
          </a:p>
          <a:p>
            <a:pPr marL="0" indent="0">
              <a:buNone/>
            </a:pPr>
            <a:r>
              <a:rPr lang="en-GB" sz="1800" dirty="0">
                <a:latin typeface="Cascadia Code" panose="020B0609020000020004" pitchFamily="49" charset="0"/>
                <a:ea typeface="Cascadia Code" panose="020B0609020000020004" pitchFamily="49" charset="0"/>
                <a:cs typeface="Cascadia Code" panose="020B0609020000020004" pitchFamily="49" charset="0"/>
              </a:rPr>
              <a:t>| summarize </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CountFailed</a:t>
            </a:r>
            <a:r>
              <a:rPr lang="en-GB" sz="1800" dirty="0">
                <a:latin typeface="Cascadia Code" panose="020B0609020000020004" pitchFamily="49" charset="0"/>
                <a:ea typeface="Cascadia Code" panose="020B0609020000020004" pitchFamily="49" charset="0"/>
                <a:cs typeface="Cascadia Code" panose="020B0609020000020004" pitchFamily="49" charset="0"/>
              </a:rPr>
              <a:t> = </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countif</a:t>
            </a:r>
            <a:r>
              <a:rPr lang="en-GB" sz="1800" dirty="0">
                <a:latin typeface="Cascadia Code" panose="020B0609020000020004" pitchFamily="49" charset="0"/>
                <a:ea typeface="Cascadia Code" panose="020B0609020000020004" pitchFamily="49" charset="0"/>
                <a:cs typeface="Cascadia Code" panose="020B0609020000020004" pitchFamily="49" charset="0"/>
              </a:rPr>
              <a:t>(Status == "Failed")</a:t>
            </a:r>
          </a:p>
          <a:p>
            <a:pPr marL="0" indent="0">
              <a:buNone/>
            </a:pPr>
            <a:r>
              <a:rPr lang="en-GB" sz="1800" dirty="0">
                <a:latin typeface="Cascadia Code" panose="020B0609020000020004" pitchFamily="49" charset="0"/>
                <a:ea typeface="Cascadia Code" panose="020B0609020000020004" pitchFamily="49" charset="0"/>
                <a:cs typeface="Cascadia Code" panose="020B0609020000020004" pitchFamily="49" charset="0"/>
              </a:rPr>
              <a:t>            </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TimeStatus</a:t>
            </a:r>
            <a:r>
              <a:rPr lang="en-GB" sz="1800" dirty="0">
                <a:latin typeface="Cascadia Code" panose="020B0609020000020004" pitchFamily="49" charset="0"/>
                <a:ea typeface="Cascadia Code" panose="020B0609020000020004" pitchFamily="49" charset="0"/>
                <a:cs typeface="Cascadia Code" panose="020B0609020000020004" pitchFamily="49" charset="0"/>
              </a:rPr>
              <a:t> = </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countif</a:t>
            </a:r>
            <a:r>
              <a:rPr lang="en-GB" sz="1800" dirty="0">
                <a:latin typeface="Cascadia Code" panose="020B0609020000020004" pitchFamily="49" charset="0"/>
                <a:ea typeface="Cascadia Code" panose="020B0609020000020004" pitchFamily="49" charset="0"/>
                <a:cs typeface="Cascadia Code" panose="020B0609020000020004" pitchFamily="49" charset="0"/>
              </a:rPr>
              <a:t>(</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GB" sz="1800" dirty="0">
                <a:latin typeface="Cascadia Code" panose="020B0609020000020004" pitchFamily="49" charset="0"/>
                <a:ea typeface="Cascadia Code" panose="020B0609020000020004" pitchFamily="49" charset="0"/>
                <a:cs typeface="Cascadia Code" panose="020B0609020000020004" pitchFamily="49" charset="0"/>
              </a:rPr>
              <a:t> &gt; ago(90d))</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484613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90410" y="2110085"/>
              <a:ext cx="3963201"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/sc200</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Logic App Visual Designer</a:t>
            </a:r>
          </a:p>
        </p:txBody>
      </p:sp>
      <p:pic>
        <p:nvPicPr>
          <p:cNvPr id="5" name="Picture 4" descr="Graphical user interface, application, Word&#10;&#10;Description automatically generated">
            <a:extLst>
              <a:ext uri="{FF2B5EF4-FFF2-40B4-BE49-F238E27FC236}">
                <a16:creationId xmlns:a16="http://schemas.microsoft.com/office/drawing/2014/main" id="{F0575C88-6D4E-4645-BE63-C8796174EC6A}"/>
              </a:ext>
            </a:extLst>
          </p:cNvPr>
          <p:cNvPicPr>
            <a:picLocks noChangeAspect="1"/>
          </p:cNvPicPr>
          <p:nvPr/>
        </p:nvPicPr>
        <p:blipFill>
          <a:blip r:embed="rId3"/>
          <a:stretch>
            <a:fillRect/>
          </a:stretch>
        </p:blipFill>
        <p:spPr>
          <a:xfrm>
            <a:off x="1669575" y="859225"/>
            <a:ext cx="5988526" cy="3665352"/>
          </a:xfrm>
          <a:prstGeom prst="rect">
            <a:avLst/>
          </a:prstGeom>
        </p:spPr>
      </p:pic>
    </p:spTree>
    <p:extLst>
      <p:ext uri="{BB962C8B-B14F-4D97-AF65-F5344CB8AC3E}">
        <p14:creationId xmlns:p14="http://schemas.microsoft.com/office/powerpoint/2010/main" val="1547919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Please review the recordings…several times!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89034" y="704242"/>
            <a:ext cx="4365931" cy="4266837"/>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973986" y="777765"/>
            <a:ext cx="7379439" cy="386125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701665" y="3756934"/>
            <a:ext cx="2318929" cy="534216"/>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695670"/>
            <a:ext cx="4739521" cy="4281913"/>
          </a:xfrm>
          <a:prstGeom prst="rect">
            <a:avLst/>
          </a:prstGeom>
        </p:spPr>
      </p:pic>
    </p:spTree>
    <p:extLst>
      <p:ext uri="{BB962C8B-B14F-4D97-AF65-F5344CB8AC3E}">
        <p14:creationId xmlns:p14="http://schemas.microsoft.com/office/powerpoint/2010/main" val="4222982968"/>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14423</TotalTime>
  <Words>1491</Words>
  <Application>Microsoft Office PowerPoint</Application>
  <PresentationFormat>On-screen Show (16:9)</PresentationFormat>
  <Paragraphs>295</Paragraphs>
  <Slides>50</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Arial</vt:lpstr>
      <vt:lpstr>Calibri</vt:lpstr>
      <vt:lpstr>Cascadia Code</vt:lpstr>
      <vt:lpstr>Consolas</vt:lpstr>
      <vt:lpstr>Segoe UI</vt:lpstr>
      <vt:lpstr>Segoe UI Light</vt:lpstr>
      <vt:lpstr>Tahoma</vt:lpstr>
      <vt:lpstr>Wingdings</vt:lpstr>
      <vt:lpstr>Standard_LiveLessons_2017</vt:lpstr>
      <vt:lpstr>Exam SC-200: Microsoft Security Operations Analyst Crash Course</vt:lpstr>
      <vt:lpstr>Tim Warner</vt:lpstr>
      <vt:lpstr>Day 1 of 2 Agenda</vt:lpstr>
      <vt:lpstr>Day 2 of 2 Agenda</vt:lpstr>
      <vt:lpstr>Course Materials</vt:lpstr>
      <vt:lpstr>Course Expectations</vt:lpstr>
      <vt:lpstr>Session Recordings</vt:lpstr>
      <vt:lpstr>Session Recordings</vt:lpstr>
      <vt:lpstr>Session Recordings</vt:lpstr>
      <vt:lpstr>Mobile Browser: learning.oreilly.com</vt:lpstr>
      <vt:lpstr>O'Reilly Mobile App</vt:lpstr>
      <vt:lpstr>Security Operations Analyst Associate</vt:lpstr>
      <vt:lpstr>Identity &amp; Access Admin Associate</vt:lpstr>
      <vt:lpstr>Information Protection Admin Assoc.</vt:lpstr>
      <vt:lpstr>Cybersecurity Architect Expert</vt:lpstr>
      <vt:lpstr> </vt:lpstr>
      <vt:lpstr>Thank you!</vt:lpstr>
      <vt:lpstr>Microsoft 365 Defender</vt:lpstr>
      <vt:lpstr>Identity and Access Scenario</vt:lpstr>
      <vt:lpstr>Tenant vs. Subscription</vt:lpstr>
      <vt:lpstr>Hybrid Identity</vt:lpstr>
      <vt:lpstr>Azure Management Scopes</vt:lpstr>
      <vt:lpstr>Microsoft 365 Defender</vt:lpstr>
      <vt:lpstr>Microsoft Defender for Endpoint</vt:lpstr>
      <vt:lpstr>Microsoft 365 Defender</vt:lpstr>
      <vt:lpstr>Microsoft 365 Defender</vt:lpstr>
      <vt:lpstr>Microsoft Defender for Endpoint</vt:lpstr>
      <vt:lpstr>Microsoft 365 Defender in a Modern SOC</vt:lpstr>
      <vt:lpstr>Alerts</vt:lpstr>
      <vt:lpstr>Manage automated investigations</vt:lpstr>
      <vt:lpstr>Microsoft Defender for Office 365</vt:lpstr>
      <vt:lpstr>Microsoft Defender for Identity</vt:lpstr>
      <vt:lpstr>Azure AD Identity Protection</vt:lpstr>
      <vt:lpstr>Microsoft Defender for Endpoint</vt:lpstr>
      <vt:lpstr>Enable attack surface reduction rules</vt:lpstr>
      <vt:lpstr>Explain Microsoft Defender for Cloud</vt:lpstr>
      <vt:lpstr>Microsoft Defender for Cloud workload protections</vt:lpstr>
      <vt:lpstr>Microsoft Defender for Cloud Suppression Rule</vt:lpstr>
      <vt:lpstr>Microsoft Sentinel</vt:lpstr>
      <vt:lpstr>Log Analytics</vt:lpstr>
      <vt:lpstr>KQL Syntax</vt:lpstr>
      <vt:lpstr>Use the let statement</vt:lpstr>
      <vt:lpstr>Use the search operator</vt:lpstr>
      <vt:lpstr>Use the where operator</vt:lpstr>
      <vt:lpstr>Use the extend operator</vt:lpstr>
      <vt:lpstr>Use the order by operator</vt:lpstr>
      <vt:lpstr>Use the project operators</vt:lpstr>
      <vt:lpstr>Use the join operator</vt:lpstr>
      <vt:lpstr>Query Multiple Workspaces</vt:lpstr>
      <vt:lpstr>Logic App Visual Designer</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244</cp:revision>
  <dcterms:created xsi:type="dcterms:W3CDTF">2015-09-28T19:52:00Z</dcterms:created>
  <dcterms:modified xsi:type="dcterms:W3CDTF">2022-08-25T12:26:20Z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